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4"/>
  </p:notesMasterIdLst>
  <p:handoutMasterIdLst>
    <p:handoutMasterId r:id="rId5"/>
  </p:handoutMasterIdLst>
  <p:sldIdLst>
    <p:sldId id="291" r:id="rId2"/>
    <p:sldId id="292" r:id="rId3"/>
  </p:sldIdLst>
  <p:sldSz cx="15544800" cy="10058400"/>
  <p:notesSz cx="15087600" cy="9601200"/>
  <p:defaultTextStyle>
    <a:defPPr>
      <a:defRPr lang="en-US"/>
    </a:defPPr>
    <a:lvl1pPr algn="l" rtl="0" fontAlgn="base">
      <a:spcBef>
        <a:spcPct val="0"/>
      </a:spcBef>
      <a:spcAft>
        <a:spcPct val="0"/>
      </a:spcAft>
      <a:defRPr sz="2500" kern="1200" baseline="-25000">
        <a:solidFill>
          <a:schemeClr val="tx1"/>
        </a:solidFill>
        <a:latin typeface="Arial" charset="0"/>
        <a:ea typeface="+mn-ea"/>
        <a:cs typeface="+mn-cs"/>
      </a:defRPr>
    </a:lvl1pPr>
    <a:lvl2pPr marL="457200" algn="l" rtl="0" fontAlgn="base">
      <a:spcBef>
        <a:spcPct val="0"/>
      </a:spcBef>
      <a:spcAft>
        <a:spcPct val="0"/>
      </a:spcAft>
      <a:defRPr sz="2500" kern="1200" baseline="-25000">
        <a:solidFill>
          <a:schemeClr val="tx1"/>
        </a:solidFill>
        <a:latin typeface="Arial" charset="0"/>
        <a:ea typeface="+mn-ea"/>
        <a:cs typeface="+mn-cs"/>
      </a:defRPr>
    </a:lvl2pPr>
    <a:lvl3pPr marL="914400" algn="l" rtl="0" fontAlgn="base">
      <a:spcBef>
        <a:spcPct val="0"/>
      </a:spcBef>
      <a:spcAft>
        <a:spcPct val="0"/>
      </a:spcAft>
      <a:defRPr sz="2500" kern="1200" baseline="-25000">
        <a:solidFill>
          <a:schemeClr val="tx1"/>
        </a:solidFill>
        <a:latin typeface="Arial" charset="0"/>
        <a:ea typeface="+mn-ea"/>
        <a:cs typeface="+mn-cs"/>
      </a:defRPr>
    </a:lvl3pPr>
    <a:lvl4pPr marL="1371600" algn="l" rtl="0" fontAlgn="base">
      <a:spcBef>
        <a:spcPct val="0"/>
      </a:spcBef>
      <a:spcAft>
        <a:spcPct val="0"/>
      </a:spcAft>
      <a:defRPr sz="2500" kern="1200" baseline="-25000">
        <a:solidFill>
          <a:schemeClr val="tx1"/>
        </a:solidFill>
        <a:latin typeface="Arial" charset="0"/>
        <a:ea typeface="+mn-ea"/>
        <a:cs typeface="+mn-cs"/>
      </a:defRPr>
    </a:lvl4pPr>
    <a:lvl5pPr marL="1828800" algn="l" rtl="0" fontAlgn="base">
      <a:spcBef>
        <a:spcPct val="0"/>
      </a:spcBef>
      <a:spcAft>
        <a:spcPct val="0"/>
      </a:spcAft>
      <a:defRPr sz="2500" kern="1200" baseline="-25000">
        <a:solidFill>
          <a:schemeClr val="tx1"/>
        </a:solidFill>
        <a:latin typeface="Arial" charset="0"/>
        <a:ea typeface="+mn-ea"/>
        <a:cs typeface="+mn-cs"/>
      </a:defRPr>
    </a:lvl5pPr>
    <a:lvl6pPr marL="2286000" algn="l" defTabSz="914400" rtl="0" eaLnBrk="1" latinLnBrk="0" hangingPunct="1">
      <a:defRPr sz="2500" kern="1200" baseline="-25000">
        <a:solidFill>
          <a:schemeClr val="tx1"/>
        </a:solidFill>
        <a:latin typeface="Arial" charset="0"/>
        <a:ea typeface="+mn-ea"/>
        <a:cs typeface="+mn-cs"/>
      </a:defRPr>
    </a:lvl6pPr>
    <a:lvl7pPr marL="2743200" algn="l" defTabSz="914400" rtl="0" eaLnBrk="1" latinLnBrk="0" hangingPunct="1">
      <a:defRPr sz="2500" kern="1200" baseline="-25000">
        <a:solidFill>
          <a:schemeClr val="tx1"/>
        </a:solidFill>
        <a:latin typeface="Arial" charset="0"/>
        <a:ea typeface="+mn-ea"/>
        <a:cs typeface="+mn-cs"/>
      </a:defRPr>
    </a:lvl7pPr>
    <a:lvl8pPr marL="3200400" algn="l" defTabSz="914400" rtl="0" eaLnBrk="1" latinLnBrk="0" hangingPunct="1">
      <a:defRPr sz="2500" kern="1200" baseline="-25000">
        <a:solidFill>
          <a:schemeClr val="tx1"/>
        </a:solidFill>
        <a:latin typeface="Arial" charset="0"/>
        <a:ea typeface="+mn-ea"/>
        <a:cs typeface="+mn-cs"/>
      </a:defRPr>
    </a:lvl8pPr>
    <a:lvl9pPr marL="3657600" algn="l" defTabSz="914400" rtl="0" eaLnBrk="1" latinLnBrk="0" hangingPunct="1">
      <a:defRPr sz="2500" kern="1200" baseline="-250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AEB"/>
    <a:srgbClr val="8BB4E8"/>
    <a:srgbClr val="B2A97E"/>
    <a:srgbClr val="67652F"/>
    <a:srgbClr val="E5E2D3"/>
    <a:srgbClr val="0070C0"/>
    <a:srgbClr val="B2B2B2"/>
    <a:srgbClr val="EC160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5" autoAdjust="0"/>
    <p:restoredTop sz="99386" autoAdjust="0"/>
  </p:normalViewPr>
  <p:slideViewPr>
    <p:cSldViewPr snapToGrid="0" showGuides="1">
      <p:cViewPr varScale="1">
        <p:scale>
          <a:sx n="59" d="100"/>
          <a:sy n="59" d="100"/>
        </p:scale>
        <p:origin x="-642" y="-96"/>
      </p:cViewPr>
      <p:guideLst>
        <p:guide orient="horz" pos="287"/>
        <p:guide orient="horz" pos="6047"/>
        <p:guide pos="4887"/>
        <p:guide pos="9504"/>
        <p:guide pos="4603"/>
        <p:guide pos="288"/>
        <p:guide pos="517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3"/>
            <a:ext cx="6540499" cy="482600"/>
          </a:xfrm>
          <a:prstGeom prst="rect">
            <a:avLst/>
          </a:prstGeom>
          <a:noFill/>
          <a:ln w="9525">
            <a:noFill/>
            <a:miter lim="800000"/>
            <a:headEnd/>
            <a:tailEnd/>
          </a:ln>
        </p:spPr>
        <p:txBody>
          <a:bodyPr vert="horz" wrap="square" lIns="140796" tIns="70397" rIns="140796" bIns="70397" numCol="1" anchor="t" anchorCtr="0" compatLnSpc="1">
            <a:prstTxWarp prst="textNoShape">
              <a:avLst/>
            </a:prstTxWarp>
          </a:bodyPr>
          <a:lstStyle>
            <a:lvl1pPr defTabSz="1406419">
              <a:defRPr sz="1900" baseline="0">
                <a:latin typeface="Arial" pitchFamily="34" charset="0"/>
              </a:defRPr>
            </a:lvl1pPr>
          </a:lstStyle>
          <a:p>
            <a:pPr>
              <a:defRPr/>
            </a:pPr>
            <a:endParaRPr lang="en-US"/>
          </a:p>
        </p:txBody>
      </p:sp>
      <p:sp>
        <p:nvSpPr>
          <p:cNvPr id="47107" name="Rectangle 3"/>
          <p:cNvSpPr>
            <a:spLocks noGrp="1" noChangeArrowheads="1"/>
          </p:cNvSpPr>
          <p:nvPr>
            <p:ph type="dt" sz="quarter" idx="1"/>
          </p:nvPr>
        </p:nvSpPr>
        <p:spPr bwMode="auto">
          <a:xfrm>
            <a:off x="8547101" y="3"/>
            <a:ext cx="6540499" cy="482600"/>
          </a:xfrm>
          <a:prstGeom prst="rect">
            <a:avLst/>
          </a:prstGeom>
          <a:noFill/>
          <a:ln w="9525">
            <a:noFill/>
            <a:miter lim="800000"/>
            <a:headEnd/>
            <a:tailEnd/>
          </a:ln>
        </p:spPr>
        <p:txBody>
          <a:bodyPr vert="horz" wrap="square" lIns="140796" tIns="70397" rIns="140796" bIns="70397" numCol="1" anchor="t" anchorCtr="0" compatLnSpc="1">
            <a:prstTxWarp prst="textNoShape">
              <a:avLst/>
            </a:prstTxWarp>
          </a:bodyPr>
          <a:lstStyle>
            <a:lvl1pPr algn="r" defTabSz="1406419">
              <a:defRPr sz="1900" baseline="0">
                <a:latin typeface="Arial" pitchFamily="34" charset="0"/>
              </a:defRPr>
            </a:lvl1pPr>
          </a:lstStyle>
          <a:p>
            <a:pPr>
              <a:defRPr/>
            </a:pPr>
            <a:endParaRPr lang="en-US"/>
          </a:p>
        </p:txBody>
      </p:sp>
      <p:sp>
        <p:nvSpPr>
          <p:cNvPr id="47108" name="Rectangle 4"/>
          <p:cNvSpPr>
            <a:spLocks noGrp="1" noChangeArrowheads="1"/>
          </p:cNvSpPr>
          <p:nvPr>
            <p:ph type="ftr" sz="quarter" idx="2"/>
          </p:nvPr>
        </p:nvSpPr>
        <p:spPr bwMode="auto">
          <a:xfrm>
            <a:off x="0" y="9118602"/>
            <a:ext cx="6540499" cy="482600"/>
          </a:xfrm>
          <a:prstGeom prst="rect">
            <a:avLst/>
          </a:prstGeom>
          <a:noFill/>
          <a:ln w="9525">
            <a:noFill/>
            <a:miter lim="800000"/>
            <a:headEnd/>
            <a:tailEnd/>
          </a:ln>
        </p:spPr>
        <p:txBody>
          <a:bodyPr vert="horz" wrap="square" lIns="140796" tIns="70397" rIns="140796" bIns="70397" numCol="1" anchor="b" anchorCtr="0" compatLnSpc="1">
            <a:prstTxWarp prst="textNoShape">
              <a:avLst/>
            </a:prstTxWarp>
          </a:bodyPr>
          <a:lstStyle>
            <a:lvl1pPr defTabSz="1406419">
              <a:defRPr sz="1900" baseline="0">
                <a:latin typeface="Arial" pitchFamily="34" charset="0"/>
              </a:defRPr>
            </a:lvl1pPr>
          </a:lstStyle>
          <a:p>
            <a:pPr>
              <a:defRPr/>
            </a:pPr>
            <a:endParaRPr lang="en-US"/>
          </a:p>
        </p:txBody>
      </p:sp>
      <p:sp>
        <p:nvSpPr>
          <p:cNvPr id="47109" name="Rectangle 5"/>
          <p:cNvSpPr>
            <a:spLocks noGrp="1" noChangeArrowheads="1"/>
          </p:cNvSpPr>
          <p:nvPr>
            <p:ph type="sldNum" sz="quarter" idx="3"/>
          </p:nvPr>
        </p:nvSpPr>
        <p:spPr bwMode="auto">
          <a:xfrm>
            <a:off x="8547101" y="9118602"/>
            <a:ext cx="6540499" cy="482600"/>
          </a:xfrm>
          <a:prstGeom prst="rect">
            <a:avLst/>
          </a:prstGeom>
          <a:noFill/>
          <a:ln w="9525">
            <a:noFill/>
            <a:miter lim="800000"/>
            <a:headEnd/>
            <a:tailEnd/>
          </a:ln>
        </p:spPr>
        <p:txBody>
          <a:bodyPr vert="horz" wrap="square" lIns="140796" tIns="70397" rIns="140796" bIns="70397" numCol="1" anchor="b" anchorCtr="0" compatLnSpc="1">
            <a:prstTxWarp prst="textNoShape">
              <a:avLst/>
            </a:prstTxWarp>
          </a:bodyPr>
          <a:lstStyle>
            <a:lvl1pPr algn="r" defTabSz="1406419">
              <a:defRPr sz="1900" baseline="0">
                <a:latin typeface="Arial" pitchFamily="34" charset="0"/>
              </a:defRPr>
            </a:lvl1pPr>
          </a:lstStyle>
          <a:p>
            <a:pPr>
              <a:defRPr/>
            </a:pPr>
            <a:fld id="{B40DF770-4F53-4C70-A29A-83FE8D08913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2" y="0"/>
            <a:ext cx="6538912" cy="481013"/>
          </a:xfrm>
          <a:prstGeom prst="rect">
            <a:avLst/>
          </a:prstGeom>
          <a:noFill/>
          <a:ln w="9525">
            <a:noFill/>
            <a:miter lim="800000"/>
            <a:headEnd/>
            <a:tailEnd/>
          </a:ln>
        </p:spPr>
        <p:txBody>
          <a:bodyPr vert="horz" wrap="square" lIns="138694" tIns="69346" rIns="138694" bIns="69346" numCol="1" anchor="t" anchorCtr="0" compatLnSpc="1">
            <a:prstTxWarp prst="textNoShape">
              <a:avLst/>
            </a:prstTxWarp>
          </a:bodyPr>
          <a:lstStyle>
            <a:lvl1pPr defTabSz="914413">
              <a:defRPr sz="1900" baseline="0">
                <a:latin typeface="Arial" pitchFamily="34" charset="0"/>
              </a:defRPr>
            </a:lvl1pPr>
          </a:lstStyle>
          <a:p>
            <a:pPr>
              <a:defRPr/>
            </a:pPr>
            <a:endParaRPr lang="en-US"/>
          </a:p>
        </p:txBody>
      </p:sp>
      <p:sp>
        <p:nvSpPr>
          <p:cNvPr id="172035" name="Rectangle 3"/>
          <p:cNvSpPr>
            <a:spLocks noGrp="1" noChangeArrowheads="1"/>
          </p:cNvSpPr>
          <p:nvPr>
            <p:ph type="dt" idx="1"/>
          </p:nvPr>
        </p:nvSpPr>
        <p:spPr bwMode="auto">
          <a:xfrm>
            <a:off x="8547102" y="0"/>
            <a:ext cx="6537325" cy="481013"/>
          </a:xfrm>
          <a:prstGeom prst="rect">
            <a:avLst/>
          </a:prstGeom>
          <a:noFill/>
          <a:ln w="9525">
            <a:noFill/>
            <a:miter lim="800000"/>
            <a:headEnd/>
            <a:tailEnd/>
          </a:ln>
        </p:spPr>
        <p:txBody>
          <a:bodyPr vert="horz" wrap="square" lIns="138694" tIns="69346" rIns="138694" bIns="69346" numCol="1" anchor="t" anchorCtr="0" compatLnSpc="1">
            <a:prstTxWarp prst="textNoShape">
              <a:avLst/>
            </a:prstTxWarp>
          </a:bodyPr>
          <a:lstStyle>
            <a:lvl1pPr algn="r" defTabSz="914413">
              <a:defRPr sz="1900" baseline="0">
                <a:latin typeface="Arial" pitchFamily="34" charset="0"/>
              </a:defRPr>
            </a:lvl1pPr>
          </a:lstStyle>
          <a:p>
            <a:pPr>
              <a:defRPr/>
            </a:pPr>
            <a:fld id="{6A8FF110-19FE-4F1B-860C-A76E86ED6484}" type="datetimeFigureOut">
              <a:rPr lang="en-US"/>
              <a:pPr>
                <a:defRPr/>
              </a:pPr>
              <a:t>9/29/2011</a:t>
            </a:fld>
            <a:endParaRPr lang="en-US"/>
          </a:p>
        </p:txBody>
      </p:sp>
      <p:sp>
        <p:nvSpPr>
          <p:cNvPr id="4100" name="Rectangle 4"/>
          <p:cNvSpPr>
            <a:spLocks noGrp="1" noRot="1" noChangeAspect="1" noChangeArrowheads="1" noTextEdit="1"/>
          </p:cNvSpPr>
          <p:nvPr>
            <p:ph type="sldImg" idx="2"/>
          </p:nvPr>
        </p:nvSpPr>
        <p:spPr bwMode="auto">
          <a:xfrm>
            <a:off x="4764088" y="719138"/>
            <a:ext cx="5564187" cy="3600450"/>
          </a:xfrm>
          <a:prstGeom prst="rect">
            <a:avLst/>
          </a:prstGeom>
          <a:noFill/>
          <a:ln w="9525">
            <a:solidFill>
              <a:srgbClr val="000000"/>
            </a:solidFill>
            <a:miter lim="800000"/>
            <a:headEnd/>
            <a:tailEnd/>
          </a:ln>
        </p:spPr>
      </p:sp>
      <p:sp>
        <p:nvSpPr>
          <p:cNvPr id="172037" name="Rectangle 5"/>
          <p:cNvSpPr>
            <a:spLocks noGrp="1" noChangeArrowheads="1"/>
          </p:cNvSpPr>
          <p:nvPr>
            <p:ph type="body" sz="quarter" idx="3"/>
          </p:nvPr>
        </p:nvSpPr>
        <p:spPr bwMode="auto">
          <a:xfrm>
            <a:off x="1509714" y="4560889"/>
            <a:ext cx="12068175" cy="4321175"/>
          </a:xfrm>
          <a:prstGeom prst="rect">
            <a:avLst/>
          </a:prstGeom>
          <a:noFill/>
          <a:ln w="9525">
            <a:noFill/>
            <a:miter lim="800000"/>
            <a:headEnd/>
            <a:tailEnd/>
          </a:ln>
        </p:spPr>
        <p:txBody>
          <a:bodyPr vert="horz" wrap="square" lIns="138694" tIns="69346" rIns="138694" bIns="693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2038" name="Rectangle 6"/>
          <p:cNvSpPr>
            <a:spLocks noGrp="1" noChangeArrowheads="1"/>
          </p:cNvSpPr>
          <p:nvPr>
            <p:ph type="ftr" sz="quarter" idx="4"/>
          </p:nvPr>
        </p:nvSpPr>
        <p:spPr bwMode="auto">
          <a:xfrm>
            <a:off x="2" y="9118600"/>
            <a:ext cx="6538912" cy="481013"/>
          </a:xfrm>
          <a:prstGeom prst="rect">
            <a:avLst/>
          </a:prstGeom>
          <a:noFill/>
          <a:ln w="9525">
            <a:noFill/>
            <a:miter lim="800000"/>
            <a:headEnd/>
            <a:tailEnd/>
          </a:ln>
        </p:spPr>
        <p:txBody>
          <a:bodyPr vert="horz" wrap="square" lIns="138694" tIns="69346" rIns="138694" bIns="69346" numCol="1" anchor="b" anchorCtr="0" compatLnSpc="1">
            <a:prstTxWarp prst="textNoShape">
              <a:avLst/>
            </a:prstTxWarp>
          </a:bodyPr>
          <a:lstStyle>
            <a:lvl1pPr defTabSz="914413">
              <a:defRPr sz="1900" baseline="0">
                <a:latin typeface="Arial" pitchFamily="34" charset="0"/>
              </a:defRPr>
            </a:lvl1pPr>
          </a:lstStyle>
          <a:p>
            <a:pPr>
              <a:defRPr/>
            </a:pPr>
            <a:endParaRPr lang="en-US"/>
          </a:p>
        </p:txBody>
      </p:sp>
      <p:sp>
        <p:nvSpPr>
          <p:cNvPr id="172039" name="Rectangle 7"/>
          <p:cNvSpPr>
            <a:spLocks noGrp="1" noChangeArrowheads="1"/>
          </p:cNvSpPr>
          <p:nvPr>
            <p:ph type="sldNum" sz="quarter" idx="5"/>
          </p:nvPr>
        </p:nvSpPr>
        <p:spPr bwMode="auto">
          <a:xfrm>
            <a:off x="8547102" y="9118600"/>
            <a:ext cx="6537325" cy="481013"/>
          </a:xfrm>
          <a:prstGeom prst="rect">
            <a:avLst/>
          </a:prstGeom>
          <a:noFill/>
          <a:ln w="9525">
            <a:noFill/>
            <a:miter lim="800000"/>
            <a:headEnd/>
            <a:tailEnd/>
          </a:ln>
        </p:spPr>
        <p:txBody>
          <a:bodyPr vert="horz" wrap="square" lIns="138694" tIns="69346" rIns="138694" bIns="69346" numCol="1" anchor="b" anchorCtr="0" compatLnSpc="1">
            <a:prstTxWarp prst="textNoShape">
              <a:avLst/>
            </a:prstTxWarp>
          </a:bodyPr>
          <a:lstStyle>
            <a:lvl1pPr algn="r" defTabSz="914413">
              <a:defRPr sz="1900" baseline="0">
                <a:latin typeface="Arial" pitchFamily="34" charset="0"/>
              </a:defRPr>
            </a:lvl1pPr>
          </a:lstStyle>
          <a:p>
            <a:pPr>
              <a:defRPr/>
            </a:pPr>
            <a:fld id="{725FE596-B38E-4238-A40C-E5DA511798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05700" y="371475"/>
            <a:ext cx="1866900" cy="1927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371475"/>
            <a:ext cx="5448300" cy="1927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64013" y="450850"/>
            <a:ext cx="10547350" cy="523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590800" y="2209800"/>
            <a:ext cx="10969625" cy="839788"/>
          </a:xfrm>
        </p:spPr>
        <p:txBody>
          <a:bodyPr vert="horz" wrap="square" lIns="126747" tIns="0" rIns="126747" bIns="63374" numCol="1" anchor="t" anchorCtr="0" compatLnSpc="1">
            <a:prstTxWarp prst="textNoShape">
              <a:avLst/>
            </a:prstTxWarp>
            <a:spAutoFit/>
          </a:bodyPr>
          <a:lstStyle/>
          <a:p>
            <a:pPr lvl="0"/>
            <a:r>
              <a:rPr lang="en-US" noProof="0" smtClean="0"/>
              <a:t>Click icon to add table</a:t>
            </a:r>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676400"/>
            <a:ext cx="3657600" cy="62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15000" y="1676400"/>
            <a:ext cx="3657600" cy="62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vert="horz" wrap="square" lIns="101854" tIns="0" rIns="101854" bIns="50927" numCol="1" anchor="t" anchorCtr="0" compatLnSpc="1">
            <a:prstTxWarp prst="textNoShape">
              <a:avLst/>
            </a:prstTxWarp>
            <a:sp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1268413" rtl="0" eaLnBrk="0" fontAlgn="base" hangingPunct="0">
        <a:spcBef>
          <a:spcPct val="0"/>
        </a:spcBef>
        <a:spcAft>
          <a:spcPct val="0"/>
        </a:spcAft>
        <a:defRPr sz="2600">
          <a:solidFill>
            <a:srgbClr val="EC1608"/>
          </a:solidFill>
          <a:latin typeface="+mj-lt"/>
          <a:ea typeface="+mj-ea"/>
          <a:cs typeface="+mj-cs"/>
        </a:defRPr>
      </a:lvl1pPr>
      <a:lvl2pPr algn="r" defTabSz="1268413" rtl="0" eaLnBrk="0" fontAlgn="base" hangingPunct="0">
        <a:spcBef>
          <a:spcPct val="0"/>
        </a:spcBef>
        <a:spcAft>
          <a:spcPct val="0"/>
        </a:spcAft>
        <a:defRPr sz="2600">
          <a:solidFill>
            <a:srgbClr val="EC1608"/>
          </a:solidFill>
          <a:latin typeface="Franklin Gothic Medium" pitchFamily="34" charset="0"/>
        </a:defRPr>
      </a:lvl2pPr>
      <a:lvl3pPr algn="r" defTabSz="1268413" rtl="0" eaLnBrk="0" fontAlgn="base" hangingPunct="0">
        <a:spcBef>
          <a:spcPct val="0"/>
        </a:spcBef>
        <a:spcAft>
          <a:spcPct val="0"/>
        </a:spcAft>
        <a:defRPr sz="2600">
          <a:solidFill>
            <a:srgbClr val="EC1608"/>
          </a:solidFill>
          <a:latin typeface="Franklin Gothic Medium" pitchFamily="34" charset="0"/>
        </a:defRPr>
      </a:lvl3pPr>
      <a:lvl4pPr algn="r" defTabSz="1268413" rtl="0" eaLnBrk="0" fontAlgn="base" hangingPunct="0">
        <a:spcBef>
          <a:spcPct val="0"/>
        </a:spcBef>
        <a:spcAft>
          <a:spcPct val="0"/>
        </a:spcAft>
        <a:defRPr sz="2600">
          <a:solidFill>
            <a:srgbClr val="EC1608"/>
          </a:solidFill>
          <a:latin typeface="Franklin Gothic Medium" pitchFamily="34" charset="0"/>
        </a:defRPr>
      </a:lvl4pPr>
      <a:lvl5pPr algn="r" defTabSz="1268413" rtl="0" eaLnBrk="0" fontAlgn="base" hangingPunct="0">
        <a:spcBef>
          <a:spcPct val="0"/>
        </a:spcBef>
        <a:spcAft>
          <a:spcPct val="0"/>
        </a:spcAft>
        <a:defRPr sz="2600">
          <a:solidFill>
            <a:srgbClr val="EC1608"/>
          </a:solidFill>
          <a:latin typeface="Franklin Gothic Medium" pitchFamily="34" charset="0"/>
        </a:defRPr>
      </a:lvl5pPr>
      <a:lvl6pPr marL="457200" algn="r" defTabSz="1019175" rtl="0" eaLnBrk="1" fontAlgn="base" hangingPunct="1">
        <a:spcBef>
          <a:spcPct val="0"/>
        </a:spcBef>
        <a:spcAft>
          <a:spcPct val="0"/>
        </a:spcAft>
        <a:defRPr sz="2400">
          <a:solidFill>
            <a:srgbClr val="EC1608"/>
          </a:solidFill>
          <a:latin typeface="Franklin Gothic Medium" pitchFamily="34" charset="0"/>
        </a:defRPr>
      </a:lvl6pPr>
      <a:lvl7pPr marL="914400" algn="r" defTabSz="1019175" rtl="0" eaLnBrk="1" fontAlgn="base" hangingPunct="1">
        <a:spcBef>
          <a:spcPct val="0"/>
        </a:spcBef>
        <a:spcAft>
          <a:spcPct val="0"/>
        </a:spcAft>
        <a:defRPr sz="2400">
          <a:solidFill>
            <a:srgbClr val="EC1608"/>
          </a:solidFill>
          <a:latin typeface="Franklin Gothic Medium" pitchFamily="34" charset="0"/>
        </a:defRPr>
      </a:lvl7pPr>
      <a:lvl8pPr marL="1371600" algn="r" defTabSz="1019175" rtl="0" eaLnBrk="1" fontAlgn="base" hangingPunct="1">
        <a:spcBef>
          <a:spcPct val="0"/>
        </a:spcBef>
        <a:spcAft>
          <a:spcPct val="0"/>
        </a:spcAft>
        <a:defRPr sz="2400">
          <a:solidFill>
            <a:srgbClr val="EC1608"/>
          </a:solidFill>
          <a:latin typeface="Franklin Gothic Medium" pitchFamily="34" charset="0"/>
        </a:defRPr>
      </a:lvl8pPr>
      <a:lvl9pPr marL="1828800" algn="r" defTabSz="1019175" rtl="0" eaLnBrk="1" fontAlgn="base" hangingPunct="1">
        <a:spcBef>
          <a:spcPct val="0"/>
        </a:spcBef>
        <a:spcAft>
          <a:spcPct val="0"/>
        </a:spcAft>
        <a:defRPr sz="2400">
          <a:solidFill>
            <a:srgbClr val="EC1608"/>
          </a:solidFill>
          <a:latin typeface="Franklin Gothic Medium" pitchFamily="34" charset="0"/>
        </a:defRPr>
      </a:lvl9pPr>
    </p:titleStyle>
    <p:bodyStyle>
      <a:lvl1pPr marL="217488" indent="-217488" algn="l" defTabSz="1268413" rtl="0" eaLnBrk="0" fontAlgn="base" hangingPunct="0">
        <a:spcBef>
          <a:spcPct val="0"/>
        </a:spcBef>
        <a:spcAft>
          <a:spcPct val="50000"/>
        </a:spcAft>
        <a:buClr>
          <a:srgbClr val="EC1608"/>
        </a:buClr>
        <a:buFont typeface="Arial" charset="0"/>
        <a:buChar char="■"/>
        <a:defRPr sz="1400">
          <a:solidFill>
            <a:schemeClr val="tx1"/>
          </a:solidFill>
          <a:latin typeface="+mn-lt"/>
          <a:ea typeface="+mn-ea"/>
          <a:cs typeface="+mn-cs"/>
        </a:defRPr>
      </a:lvl1pPr>
      <a:lvl2pPr marL="717550" indent="-168275" algn="l" defTabSz="1268413" rtl="0" eaLnBrk="0" fontAlgn="base" hangingPunct="0">
        <a:spcBef>
          <a:spcPct val="0"/>
        </a:spcBef>
        <a:spcAft>
          <a:spcPct val="50000"/>
        </a:spcAft>
        <a:buClr>
          <a:schemeClr val="accent2"/>
        </a:buClr>
        <a:buFont typeface="Arial" charset="0"/>
        <a:buChar char="–"/>
        <a:defRPr sz="1200">
          <a:solidFill>
            <a:schemeClr val="tx1"/>
          </a:solidFill>
          <a:latin typeface="+mn-lt"/>
        </a:defRPr>
      </a:lvl2pPr>
      <a:lvl3pPr marL="1138238" indent="-136525" algn="l" defTabSz="1268413" rtl="0" eaLnBrk="0" fontAlgn="base" hangingPunct="0">
        <a:spcBef>
          <a:spcPct val="0"/>
        </a:spcBef>
        <a:spcAft>
          <a:spcPct val="50000"/>
        </a:spcAft>
        <a:buClr>
          <a:schemeClr val="accent2"/>
        </a:buClr>
        <a:buFont typeface="Arial" charset="0"/>
        <a:buChar char="–"/>
        <a:defRPr sz="1200">
          <a:solidFill>
            <a:schemeClr val="tx1"/>
          </a:solidFill>
          <a:latin typeface="+mn-lt"/>
        </a:defRPr>
      </a:lvl3pPr>
      <a:lvl4pPr marL="2220913" indent="-320675" algn="l" defTabSz="1268413" rtl="0" eaLnBrk="0" fontAlgn="base" hangingPunct="0">
        <a:spcBef>
          <a:spcPct val="20000"/>
        </a:spcBef>
        <a:spcAft>
          <a:spcPct val="0"/>
        </a:spcAft>
        <a:buChar char="–"/>
        <a:defRPr sz="2700">
          <a:solidFill>
            <a:schemeClr val="tx1"/>
          </a:solidFill>
          <a:latin typeface="+mn-lt"/>
        </a:defRPr>
      </a:lvl4pPr>
      <a:lvl5pPr marL="2852738" indent="-315913" algn="l" defTabSz="1268413" rtl="0" eaLnBrk="0" fontAlgn="base" hangingPunct="0">
        <a:spcBef>
          <a:spcPct val="20000"/>
        </a:spcBef>
        <a:spcAft>
          <a:spcPct val="0"/>
        </a:spcAft>
        <a:buChar char="»"/>
        <a:defRPr sz="2700">
          <a:solidFill>
            <a:schemeClr val="tx1"/>
          </a:solidFill>
          <a:latin typeface="+mn-lt"/>
        </a:defRPr>
      </a:lvl5pPr>
      <a:lvl6pPr marL="2749550" indent="-254000" algn="l" defTabSz="1019175" rtl="0" eaLnBrk="1" fontAlgn="base" hangingPunct="1">
        <a:spcBef>
          <a:spcPct val="20000"/>
        </a:spcBef>
        <a:spcAft>
          <a:spcPct val="0"/>
        </a:spcAft>
        <a:buChar char="»"/>
        <a:defRPr sz="2200">
          <a:solidFill>
            <a:schemeClr val="tx1"/>
          </a:solidFill>
          <a:latin typeface="+mn-lt"/>
        </a:defRPr>
      </a:lvl6pPr>
      <a:lvl7pPr marL="3206750" indent="-254000" algn="l" defTabSz="1019175" rtl="0" eaLnBrk="1" fontAlgn="base" hangingPunct="1">
        <a:spcBef>
          <a:spcPct val="20000"/>
        </a:spcBef>
        <a:spcAft>
          <a:spcPct val="0"/>
        </a:spcAft>
        <a:buChar char="»"/>
        <a:defRPr sz="2200">
          <a:solidFill>
            <a:schemeClr val="tx1"/>
          </a:solidFill>
          <a:latin typeface="+mn-lt"/>
        </a:defRPr>
      </a:lvl7pPr>
      <a:lvl8pPr marL="3663950" indent="-254000" algn="l" defTabSz="1019175" rtl="0" eaLnBrk="1" fontAlgn="base" hangingPunct="1">
        <a:spcBef>
          <a:spcPct val="20000"/>
        </a:spcBef>
        <a:spcAft>
          <a:spcPct val="0"/>
        </a:spcAft>
        <a:buChar char="»"/>
        <a:defRPr sz="2200">
          <a:solidFill>
            <a:schemeClr val="tx1"/>
          </a:solidFill>
          <a:latin typeface="+mn-lt"/>
        </a:defRPr>
      </a:lvl8pPr>
      <a:lvl9pPr marL="4121150" indent="-254000" algn="l" defTabSz="1019175" rtl="0" eaLnBrk="1" fontAlgn="base" hangingPunct="1">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hyperlink" Target="http://www.google.com/imgres?imgurl=http://jameswoodward.files.wordpress.com/2008/05/612005s_sears_tower.jpg&amp;imgrefurl=http://jameswoodward.wordpress.com/2008/05/&amp;usg=__Ze1W4Tr3n5RG5PxqOb8a7qsX4qk=&amp;h=800&amp;w=600&amp;sz=47&amp;hl=en&amp;start=4&amp;zoom=1&amp;itbs=1&amp;tbnid=ocBuC_tMuWKM5M:&amp;tbnh=143&amp;tbnw=107&amp;prev=/search?q=sears+tower&amp;hl=en&amp;sa=G&amp;biw=1131&amp;bih=690&amp;gbv=2&amp;tbm=isch&amp;ei=5O--TcrNIqyP0QHF0OC7Bg" TargetMode="External"/><Relationship Id="rId7"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www.google.com/imgres?imgurl=http://www.inetours.com/New_York/Images/UN/UN_8874.jpg&amp;imgrefurl=http://www.inetours.com/New_York/Pages/photos/UN-Headquarters-building.html&amp;usg=__C_C-P6K2X40rad0NpVy0HWKO4Zg=&amp;h=700&amp;w=419&amp;sz=65&amp;hl=en&amp;start=2&amp;zoom=1&amp;itbs=1&amp;tbnid=pS0KpU1oSACr4M:&amp;tbnh=140&amp;tbnw=84&amp;prev=/search?q=united+nations+building&amp;hl=en&amp;biw=1131&amp;bih=690&amp;gbv=2&amp;tbm=isch&amp;ei=KPC-Tc2TE6Tx0gG41dWxDw" TargetMode="External"/><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itle Page Image.jpg"/>
          <p:cNvPicPr>
            <a:picLocks noChangeAspect="1"/>
          </p:cNvPicPr>
          <p:nvPr/>
        </p:nvPicPr>
        <p:blipFill>
          <a:blip r:embed="rId2" cstate="print"/>
          <a:srcRect l="80219" t="62121" r="5767" b="22505"/>
          <a:stretch>
            <a:fillRect/>
          </a:stretch>
        </p:blipFill>
        <p:spPr>
          <a:xfrm>
            <a:off x="6218051" y="7579216"/>
            <a:ext cx="1089212" cy="1546412"/>
          </a:xfrm>
          <a:prstGeom prst="rect">
            <a:avLst/>
          </a:prstGeom>
        </p:spPr>
      </p:pic>
      <p:pic>
        <p:nvPicPr>
          <p:cNvPr id="15" name="Picture 14" descr="Title Page Image.jpg"/>
          <p:cNvPicPr>
            <a:picLocks noChangeAspect="1"/>
          </p:cNvPicPr>
          <p:nvPr/>
        </p:nvPicPr>
        <p:blipFill>
          <a:blip r:embed="rId2" cstate="print"/>
          <a:stretch>
            <a:fillRect/>
          </a:stretch>
        </p:blipFill>
        <p:spPr>
          <a:xfrm>
            <a:off x="7772400" y="0"/>
            <a:ext cx="7772400" cy="10058400"/>
          </a:xfrm>
          <a:prstGeom prst="rect">
            <a:avLst/>
          </a:prstGeom>
        </p:spPr>
      </p:pic>
      <p:sp>
        <p:nvSpPr>
          <p:cNvPr id="1028" name="Title 1"/>
          <p:cNvSpPr>
            <a:spLocks noGrp="1"/>
          </p:cNvSpPr>
          <p:nvPr>
            <p:ph type="title" idx="4294967295"/>
          </p:nvPr>
        </p:nvSpPr>
        <p:spPr bwMode="auto">
          <a:xfrm>
            <a:off x="10556197" y="6372225"/>
            <a:ext cx="3662362" cy="682625"/>
          </a:xfrm>
          <a:prstGeom prst="rect">
            <a:avLst/>
          </a:prstGeom>
          <a:noFill/>
          <a:ln>
            <a:miter lim="800000"/>
            <a:headEnd/>
            <a:tailEnd/>
          </a:ln>
        </p:spPr>
        <p:txBody>
          <a:bodyPr lIns="126747" tIns="63374" rIns="126747" bIns="63374">
            <a:spAutoFit/>
          </a:bodyPr>
          <a:lstStyle/>
          <a:p>
            <a:pPr algn="l" eaLnBrk="1" hangingPunct="1"/>
            <a:r>
              <a:rPr lang="en-US" sz="1600" dirty="0" smtClean="0">
                <a:solidFill>
                  <a:srgbClr val="FF0000"/>
                </a:solidFill>
              </a:rPr>
              <a:t>The Cushman &amp; Wakefield</a:t>
            </a:r>
            <a:br>
              <a:rPr lang="en-US" sz="1600" dirty="0" smtClean="0">
                <a:solidFill>
                  <a:srgbClr val="FF0000"/>
                </a:solidFill>
              </a:rPr>
            </a:br>
            <a:r>
              <a:rPr lang="en-US" sz="2000" b="1" dirty="0" smtClean="0">
                <a:solidFill>
                  <a:schemeClr val="accent2"/>
                </a:solidFill>
              </a:rPr>
              <a:t>LAND PRACTICE GROUP</a:t>
            </a:r>
            <a:endParaRPr lang="en-US" sz="1600" dirty="0" smtClean="0">
              <a:solidFill>
                <a:schemeClr val="accent2"/>
              </a:solidFill>
            </a:endParaRPr>
          </a:p>
        </p:txBody>
      </p:sp>
      <p:sp>
        <p:nvSpPr>
          <p:cNvPr id="1029" name="Rectangle 9"/>
          <p:cNvSpPr>
            <a:spLocks noChangeArrowheads="1"/>
          </p:cNvSpPr>
          <p:nvPr/>
        </p:nvSpPr>
        <p:spPr bwMode="auto">
          <a:xfrm>
            <a:off x="10583091" y="7247217"/>
            <a:ext cx="3502025" cy="558883"/>
          </a:xfrm>
          <a:prstGeom prst="rect">
            <a:avLst/>
          </a:prstGeom>
          <a:noFill/>
          <a:ln w="12700">
            <a:noFill/>
            <a:miter lim="800000"/>
            <a:headEnd/>
            <a:tailEnd/>
          </a:ln>
        </p:spPr>
        <p:txBody>
          <a:bodyPr lIns="126758" tIns="63379" rIns="126758" bIns="63379">
            <a:spAutoFit/>
          </a:bodyPr>
          <a:lstStyle/>
          <a:p>
            <a:pPr defTabSz="1268413" eaLnBrk="0" hangingPunct="0">
              <a:spcAft>
                <a:spcPct val="35000"/>
              </a:spcAft>
              <a:buClr>
                <a:schemeClr val="tx2"/>
              </a:buClr>
            </a:pPr>
            <a:r>
              <a:rPr lang="en-US" sz="1400" i="1" baseline="0" dirty="0">
                <a:solidFill>
                  <a:srgbClr val="FF0000"/>
                </a:solidFill>
                <a:latin typeface="Franklin Gothic Medium" pitchFamily="34" charset="0"/>
              </a:rPr>
              <a:t>Creating solutions for land </a:t>
            </a:r>
            <a:br>
              <a:rPr lang="en-US" sz="1400" i="1" baseline="0" dirty="0">
                <a:solidFill>
                  <a:srgbClr val="FF0000"/>
                </a:solidFill>
                <a:latin typeface="Franklin Gothic Medium" pitchFamily="34" charset="0"/>
              </a:rPr>
            </a:br>
            <a:r>
              <a:rPr lang="en-US" sz="1400" i="1" baseline="0" dirty="0">
                <a:solidFill>
                  <a:srgbClr val="FF0000"/>
                </a:solidFill>
                <a:latin typeface="Franklin Gothic Medium" pitchFamily="34" charset="0"/>
              </a:rPr>
              <a:t>buyers and </a:t>
            </a:r>
            <a:r>
              <a:rPr lang="en-US" sz="1400" i="1" baseline="0" dirty="0" smtClean="0">
                <a:solidFill>
                  <a:srgbClr val="FF0000"/>
                </a:solidFill>
                <a:latin typeface="Franklin Gothic Medium" pitchFamily="34" charset="0"/>
              </a:rPr>
              <a:t>sellers</a:t>
            </a:r>
            <a:endParaRPr lang="en-US" sz="1400" baseline="0" dirty="0">
              <a:solidFill>
                <a:srgbClr val="FF0000"/>
              </a:solidFill>
              <a:latin typeface="Franklin Gothic Book" pitchFamily="34" charset="0"/>
            </a:endParaRPr>
          </a:p>
        </p:txBody>
      </p:sp>
      <p:graphicFrame>
        <p:nvGraphicFramePr>
          <p:cNvPr id="19564" name="Group 108"/>
          <p:cNvGraphicFramePr>
            <a:graphicFrameLocks noGrp="1"/>
          </p:cNvGraphicFramePr>
          <p:nvPr/>
        </p:nvGraphicFramePr>
        <p:xfrm>
          <a:off x="10638747" y="7867650"/>
          <a:ext cx="2971800" cy="1180416"/>
        </p:xfrm>
        <a:graphic>
          <a:graphicData uri="http://schemas.openxmlformats.org/drawingml/2006/table">
            <a:tbl>
              <a:tblPr/>
              <a:tblGrid>
                <a:gridCol w="2971800"/>
              </a:tblGrid>
              <a:tr h="1180416">
                <a:tc>
                  <a:txBody>
                    <a:bodyPr/>
                    <a:lstStyle/>
                    <a:p>
                      <a:pPr marL="0" marR="0" lvl="0" indent="0" algn="l" defTabSz="847725" rtl="0" eaLnBrk="1" fontAlgn="base" latinLnBrk="0" hangingPunct="1">
                        <a:lnSpc>
                          <a:spcPct val="100000"/>
                        </a:lnSpc>
                        <a:spcBef>
                          <a:spcPct val="0"/>
                        </a:spcBef>
                        <a:spcAft>
                          <a:spcPts val="120"/>
                        </a:spcAft>
                        <a:buClr>
                          <a:srgbClr val="EC1608"/>
                        </a:buClr>
                        <a:buSzTx/>
                        <a:buFont typeface="Arial" pitchFamily="34" charset="0"/>
                        <a:buNone/>
                        <a:tabLst/>
                      </a:pPr>
                      <a:r>
                        <a:rPr kumimoji="0" lang="en-US" sz="900" b="0" i="0" u="none" strike="noStrike" cap="none" normalizeH="0" baseline="0" dirty="0" smtClean="0">
                          <a:ln>
                            <a:noFill/>
                          </a:ln>
                          <a:solidFill>
                            <a:schemeClr val="tx1"/>
                          </a:solidFill>
                          <a:effectLst/>
                          <a:latin typeface="Arial" pitchFamily="34" charset="0"/>
                        </a:rPr>
                        <a:t>Bruce K. Erhardt, ALC</a:t>
                      </a:r>
                    </a:p>
                    <a:p>
                      <a:pPr marL="0" marR="0" lvl="0" indent="0" algn="l" defTabSz="847725" rtl="0" eaLnBrk="1" fontAlgn="base" latinLnBrk="0" hangingPunct="1">
                        <a:lnSpc>
                          <a:spcPct val="100000"/>
                        </a:lnSpc>
                        <a:spcBef>
                          <a:spcPct val="0"/>
                        </a:spcBef>
                        <a:spcAft>
                          <a:spcPts val="120"/>
                        </a:spcAft>
                        <a:buClr>
                          <a:srgbClr val="EC1608"/>
                        </a:buClr>
                        <a:buSzTx/>
                        <a:buFont typeface="Arial" pitchFamily="34" charset="0"/>
                        <a:buNone/>
                        <a:tabLst/>
                      </a:pPr>
                      <a:r>
                        <a:rPr kumimoji="0" lang="en-US" sz="900" b="0" i="0" u="none" strike="noStrike" cap="none" normalizeH="0" baseline="0" dirty="0" smtClean="0">
                          <a:ln>
                            <a:noFill/>
                          </a:ln>
                          <a:solidFill>
                            <a:schemeClr val="tx1"/>
                          </a:solidFill>
                          <a:effectLst/>
                          <a:latin typeface="Arial" pitchFamily="34" charset="0"/>
                        </a:rPr>
                        <a:t>CWLAND </a:t>
                      </a:r>
                      <a:r>
                        <a:rPr kumimoji="0" lang="en-US" sz="900" b="0" i="1" u="none" strike="noStrike" cap="none" normalizeH="0" baseline="0" dirty="0" smtClean="0">
                          <a:ln>
                            <a:noFill/>
                          </a:ln>
                          <a:solidFill>
                            <a:schemeClr val="tx1"/>
                          </a:solidFill>
                          <a:effectLst/>
                          <a:latin typeface="Arial" pitchFamily="34" charset="0"/>
                        </a:rPr>
                        <a:t>Team Leader</a:t>
                      </a:r>
                    </a:p>
                    <a:p>
                      <a:pPr marL="0" marR="0" lvl="0" indent="0" algn="l" defTabSz="847725" rtl="0" eaLnBrk="1" fontAlgn="base" latinLnBrk="0" hangingPunct="1">
                        <a:lnSpc>
                          <a:spcPct val="100000"/>
                        </a:lnSpc>
                        <a:spcBef>
                          <a:spcPct val="0"/>
                        </a:spcBef>
                        <a:spcAft>
                          <a:spcPts val="120"/>
                        </a:spcAft>
                        <a:buClr>
                          <a:srgbClr val="EC1608"/>
                        </a:buClr>
                        <a:buSzTx/>
                        <a:buFont typeface="Arial" pitchFamily="34" charset="0"/>
                        <a:buNone/>
                        <a:tabLst/>
                      </a:pPr>
                      <a:r>
                        <a:rPr kumimoji="0" lang="en-US" sz="900" b="0" i="0" u="none" strike="noStrike" cap="none" normalizeH="0" baseline="0" dirty="0" smtClean="0">
                          <a:ln>
                            <a:noFill/>
                          </a:ln>
                          <a:solidFill>
                            <a:schemeClr val="tx1"/>
                          </a:solidFill>
                          <a:effectLst/>
                          <a:latin typeface="Arial" pitchFamily="34" charset="0"/>
                        </a:rPr>
                        <a:t>Cushman &amp; Wakefield of Florida, Inc.</a:t>
                      </a:r>
                    </a:p>
                    <a:p>
                      <a:pPr marL="0" marR="0" lvl="0" indent="0" algn="l" defTabSz="847725" rtl="0" eaLnBrk="1" fontAlgn="base" latinLnBrk="0" hangingPunct="1">
                        <a:lnSpc>
                          <a:spcPct val="100000"/>
                        </a:lnSpc>
                        <a:spcBef>
                          <a:spcPct val="0"/>
                        </a:spcBef>
                        <a:spcAft>
                          <a:spcPts val="120"/>
                        </a:spcAft>
                        <a:buClr>
                          <a:srgbClr val="EC1608"/>
                        </a:buClr>
                        <a:buSzTx/>
                        <a:buFont typeface="Arial" pitchFamily="34" charset="0"/>
                        <a:buNone/>
                        <a:tabLst/>
                      </a:pPr>
                      <a:r>
                        <a:rPr kumimoji="0" lang="en-US" sz="900" b="0" i="0" u="none" strike="noStrike" cap="none" normalizeH="0" baseline="0" dirty="0" smtClean="0">
                          <a:ln>
                            <a:noFill/>
                          </a:ln>
                          <a:solidFill>
                            <a:schemeClr val="tx1"/>
                          </a:solidFill>
                          <a:effectLst/>
                          <a:latin typeface="Arial" pitchFamily="34" charset="0"/>
                        </a:rPr>
                        <a:t>One Tampa City Center, Suite 3600</a:t>
                      </a:r>
                      <a:br>
                        <a:rPr kumimoji="0" lang="en-US" sz="900" b="0" i="0" u="none" strike="noStrike" cap="none" normalizeH="0" baseline="0" dirty="0" smtClean="0">
                          <a:ln>
                            <a:noFill/>
                          </a:ln>
                          <a:solidFill>
                            <a:schemeClr val="tx1"/>
                          </a:solidFill>
                          <a:effectLst/>
                          <a:latin typeface="Arial" pitchFamily="34" charset="0"/>
                        </a:rPr>
                      </a:br>
                      <a:r>
                        <a:rPr kumimoji="0" lang="en-US" sz="900" b="0" i="0" u="none" strike="noStrike" cap="none" normalizeH="0" baseline="0" dirty="0" smtClean="0">
                          <a:ln>
                            <a:noFill/>
                          </a:ln>
                          <a:solidFill>
                            <a:schemeClr val="tx1"/>
                          </a:solidFill>
                          <a:effectLst/>
                          <a:latin typeface="Arial" pitchFamily="34" charset="0"/>
                        </a:rPr>
                        <a:t>Tampa, Florida 33602</a:t>
                      </a:r>
                    </a:p>
                    <a:p>
                      <a:pPr marL="0" marR="0" lvl="0" indent="0" algn="l" defTabSz="847725" rtl="0" eaLnBrk="1" fontAlgn="base" latinLnBrk="0" hangingPunct="1">
                        <a:lnSpc>
                          <a:spcPct val="100000"/>
                        </a:lnSpc>
                        <a:spcBef>
                          <a:spcPct val="0"/>
                        </a:spcBef>
                        <a:spcAft>
                          <a:spcPts val="120"/>
                        </a:spcAft>
                        <a:buClr>
                          <a:srgbClr val="EC1608"/>
                        </a:buClr>
                        <a:buSzTx/>
                        <a:buFont typeface="Arial" pitchFamily="34" charset="0"/>
                        <a:buNone/>
                        <a:tabLst/>
                      </a:pPr>
                      <a:r>
                        <a:rPr kumimoji="0" lang="en-US" sz="900" b="0" i="0" u="none" strike="noStrike" cap="none" normalizeH="0" baseline="0" dirty="0" smtClean="0">
                          <a:ln>
                            <a:noFill/>
                          </a:ln>
                          <a:solidFill>
                            <a:schemeClr val="tx1"/>
                          </a:solidFill>
                          <a:effectLst/>
                          <a:latin typeface="Arial" pitchFamily="34" charset="0"/>
                        </a:rPr>
                        <a:t>813.223.6300</a:t>
                      </a:r>
                    </a:p>
                    <a:p>
                      <a:pPr marL="0" marR="0" lvl="0" indent="0" algn="l" defTabSz="847725" rtl="0" eaLnBrk="1" fontAlgn="base" latinLnBrk="0" hangingPunct="1">
                        <a:lnSpc>
                          <a:spcPct val="100000"/>
                        </a:lnSpc>
                        <a:spcBef>
                          <a:spcPct val="0"/>
                        </a:spcBef>
                        <a:spcAft>
                          <a:spcPts val="120"/>
                        </a:spcAft>
                        <a:buClr>
                          <a:srgbClr val="EC1608"/>
                        </a:buClr>
                        <a:buSzTx/>
                        <a:buFont typeface="Arial" pitchFamily="34" charset="0"/>
                        <a:buNone/>
                        <a:tabLst/>
                      </a:pPr>
                      <a:r>
                        <a:rPr kumimoji="0" lang="en-US" sz="900" b="0" i="0" u="none" strike="noStrike" cap="none" normalizeH="0" baseline="0" dirty="0" smtClean="0">
                          <a:ln>
                            <a:noFill/>
                          </a:ln>
                          <a:solidFill>
                            <a:schemeClr val="tx1"/>
                          </a:solidFill>
                          <a:effectLst/>
                          <a:latin typeface="Arial" pitchFamily="34" charset="0"/>
                        </a:rPr>
                        <a:t>cushmanwakefield.com</a:t>
                      </a:r>
                    </a:p>
                  </a:txBody>
                  <a:tcP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r>
            </a:tbl>
          </a:graphicData>
        </a:graphic>
      </p:graphicFrame>
      <p:pic>
        <p:nvPicPr>
          <p:cNvPr id="1033" name="Picture 3" descr="C&amp;W_logo color"/>
          <p:cNvPicPr>
            <a:picLocks noChangeAspect="1" noChangeArrowheads="1"/>
          </p:cNvPicPr>
          <p:nvPr/>
        </p:nvPicPr>
        <p:blipFill>
          <a:blip r:embed="rId3" cstate="print"/>
          <a:srcRect/>
          <a:stretch>
            <a:fillRect/>
          </a:stretch>
        </p:blipFill>
        <p:spPr bwMode="auto">
          <a:xfrm>
            <a:off x="13490575" y="9117013"/>
            <a:ext cx="1600200" cy="484187"/>
          </a:xfrm>
          <a:prstGeom prst="rect">
            <a:avLst/>
          </a:prstGeom>
          <a:noFill/>
          <a:ln w="9525">
            <a:noFill/>
            <a:miter lim="800000"/>
            <a:headEnd/>
            <a:tailEnd/>
          </a:ln>
        </p:spPr>
      </p:pic>
      <p:sp>
        <p:nvSpPr>
          <p:cNvPr id="9" name="Title 1"/>
          <p:cNvSpPr txBox="1">
            <a:spLocks/>
          </p:cNvSpPr>
          <p:nvPr/>
        </p:nvSpPr>
        <p:spPr bwMode="auto">
          <a:xfrm>
            <a:off x="324518" y="361484"/>
            <a:ext cx="4751388" cy="404812"/>
          </a:xfrm>
          <a:prstGeom prst="rect">
            <a:avLst/>
          </a:prstGeom>
          <a:noFill/>
          <a:ln w="9525">
            <a:noFill/>
            <a:miter lim="800000"/>
            <a:headEnd/>
            <a:tailEnd/>
          </a:ln>
        </p:spPr>
        <p:txBody>
          <a:bodyPr lIns="126747" tIns="63374" rIns="126747" bIns="63374" anchor="ctr">
            <a:spAutoFit/>
          </a:bodyPr>
          <a:lstStyle/>
          <a:p>
            <a:pPr defTabSz="1268413"/>
            <a:r>
              <a:rPr lang="en-US" sz="1800" baseline="0" dirty="0" smtClean="0">
                <a:solidFill>
                  <a:srgbClr val="B2A97E"/>
                </a:solidFill>
                <a:latin typeface="Franklin Gothic Medium" pitchFamily="34" charset="0"/>
              </a:rPr>
              <a:t>GROUP CONTACTS</a:t>
            </a:r>
            <a:endParaRPr lang="en-US" sz="1800" baseline="0" dirty="0">
              <a:solidFill>
                <a:srgbClr val="B2A97E"/>
              </a:solidFill>
              <a:latin typeface="Franklin Gothic Medium" pitchFamily="34" charset="0"/>
            </a:endParaRPr>
          </a:p>
        </p:txBody>
      </p:sp>
      <p:graphicFrame>
        <p:nvGraphicFramePr>
          <p:cNvPr id="10" name="Group 619"/>
          <p:cNvGraphicFramePr>
            <a:graphicFrameLocks noGrp="1"/>
          </p:cNvGraphicFramePr>
          <p:nvPr/>
        </p:nvGraphicFramePr>
        <p:xfrm>
          <a:off x="457200" y="1091278"/>
          <a:ext cx="2038350" cy="8746236"/>
        </p:xfrm>
        <a:graphic>
          <a:graphicData uri="http://schemas.openxmlformats.org/drawingml/2006/table">
            <a:tbl>
              <a:tblPr/>
              <a:tblGrid>
                <a:gridCol w="2038350"/>
              </a:tblGrid>
              <a:tr h="136030">
                <a:tc>
                  <a:txBody>
                    <a:bodyPr/>
                    <a:lstStyle/>
                    <a:p>
                      <a:pPr marL="0" marR="0" lvl="0" indent="0" algn="l" defTabSz="1019175" rtl="0" eaLnBrk="1" fontAlgn="base" latinLnBrk="0" hangingPunct="1">
                        <a:lnSpc>
                          <a:spcPct val="100000"/>
                        </a:lnSpc>
                        <a:spcBef>
                          <a:spcPct val="0"/>
                        </a:spcBef>
                        <a:spcAft>
                          <a:spcPct val="50000"/>
                        </a:spcAft>
                        <a:buClr>
                          <a:srgbClr val="EC1608"/>
                        </a:buClr>
                        <a:buSzTx/>
                        <a:buFont typeface="Arial" pitchFamily="34" charset="0"/>
                        <a:buNone/>
                        <a:tabLst/>
                      </a:pPr>
                      <a:r>
                        <a:rPr kumimoji="0" lang="en-US" sz="800" b="1" i="0" u="none" strike="noStrike" cap="none" normalizeH="0" baseline="0" dirty="0" smtClean="0">
                          <a:ln>
                            <a:noFill/>
                          </a:ln>
                          <a:solidFill>
                            <a:schemeClr val="bg1"/>
                          </a:solidFill>
                          <a:effectLst/>
                          <a:latin typeface="Franklin Gothic Medium" pitchFamily="34" charset="0"/>
                        </a:rPr>
                        <a:t>ATLANTA, GA</a:t>
                      </a:r>
                    </a:p>
                  </a:txBody>
                  <a:tcPr marT="27432" marB="27432"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solidFill>
                  </a:tcPr>
                </a:tc>
              </a:tr>
              <a:tr h="551157">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cap="none" normalizeH="0" baseline="0" dirty="0" smtClean="0">
                          <a:ln>
                            <a:noFill/>
                          </a:ln>
                          <a:solidFill>
                            <a:schemeClr val="tx1"/>
                          </a:solidFill>
                          <a:effectLst/>
                          <a:latin typeface="Arial" pitchFamily="34" charset="0"/>
                        </a:rPr>
                        <a:t>Matt Hawkins | 404-853-5204</a:t>
                      </a:r>
                      <a:br>
                        <a:rPr kumimoji="0" lang="en-US" sz="600" b="0" i="0" u="none" strike="noStrike" cap="none" normalizeH="0" baseline="0" dirty="0" smtClean="0">
                          <a:ln>
                            <a:noFill/>
                          </a:ln>
                          <a:solidFill>
                            <a:schemeClr val="tx1"/>
                          </a:solidFill>
                          <a:effectLst/>
                          <a:latin typeface="Arial" pitchFamily="34" charset="0"/>
                        </a:rPr>
                      </a:br>
                      <a:r>
                        <a:rPr kumimoji="0" lang="en-US" sz="600" b="0" i="0" u="none" strike="noStrike" cap="none" normalizeH="0" baseline="0" dirty="0" smtClean="0">
                          <a:ln>
                            <a:noFill/>
                          </a:ln>
                          <a:solidFill>
                            <a:schemeClr val="tx1"/>
                          </a:solidFill>
                          <a:effectLst/>
                          <a:latin typeface="Arial" pitchFamily="34" charset="0"/>
                        </a:rPr>
                        <a:t>matt.hawkins@cushwake.com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cap="none" normalizeH="0" baseline="0" dirty="0" smtClean="0">
                          <a:ln>
                            <a:noFill/>
                          </a:ln>
                          <a:solidFill>
                            <a:schemeClr val="tx1"/>
                          </a:solidFill>
                          <a:effectLst/>
                          <a:latin typeface="Arial" pitchFamily="34" charset="0"/>
                        </a:rPr>
                        <a:t>Pierce Owings | 404-853-5350</a:t>
                      </a:r>
                      <a:br>
                        <a:rPr kumimoji="0" lang="en-US" sz="600" b="0" i="0" u="none" strike="noStrike" cap="none" normalizeH="0" baseline="0" dirty="0" smtClean="0">
                          <a:ln>
                            <a:noFill/>
                          </a:ln>
                          <a:solidFill>
                            <a:schemeClr val="tx1"/>
                          </a:solidFill>
                          <a:effectLst/>
                          <a:latin typeface="Arial" pitchFamily="34" charset="0"/>
                        </a:rPr>
                      </a:br>
                      <a:r>
                        <a:rPr kumimoji="0" lang="en-US" sz="600" b="0" i="0" u="none" strike="noStrike" cap="none" normalizeH="0" baseline="0" dirty="0" smtClean="0">
                          <a:ln>
                            <a:noFill/>
                          </a:ln>
                          <a:solidFill>
                            <a:schemeClr val="tx1"/>
                          </a:solidFill>
                          <a:effectLst/>
                          <a:latin typeface="Arial" pitchFamily="34" charset="0"/>
                        </a:rPr>
                        <a:t>pierce.owings@cushwake.com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cap="none" normalizeH="0" baseline="0" dirty="0" smtClean="0">
                          <a:ln>
                            <a:noFill/>
                          </a:ln>
                          <a:solidFill>
                            <a:schemeClr val="tx1"/>
                          </a:solidFill>
                          <a:effectLst/>
                          <a:latin typeface="Arial" pitchFamily="34" charset="0"/>
                        </a:rPr>
                        <a:t>Ron Willingham | 404-853-5206</a:t>
                      </a:r>
                      <a:br>
                        <a:rPr kumimoji="0" lang="en-US" sz="600" b="0" i="0" u="none" strike="noStrike" cap="none" normalizeH="0" baseline="0" dirty="0" smtClean="0">
                          <a:ln>
                            <a:noFill/>
                          </a:ln>
                          <a:solidFill>
                            <a:schemeClr val="tx1"/>
                          </a:solidFill>
                          <a:effectLst/>
                          <a:latin typeface="Arial" pitchFamily="34" charset="0"/>
                        </a:rPr>
                      </a:br>
                      <a:r>
                        <a:rPr kumimoji="0" lang="en-US" sz="600" b="0" i="0" u="none" strike="noStrike" cap="none" normalizeH="0" baseline="0" dirty="0" smtClean="0">
                          <a:ln>
                            <a:noFill/>
                          </a:ln>
                          <a:solidFill>
                            <a:schemeClr val="tx1"/>
                          </a:solidFill>
                          <a:effectLst/>
                          <a:latin typeface="Arial" pitchFamily="34" charset="0"/>
                        </a:rPr>
                        <a:t>ron.willingham@cushwake.com</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cap="none" normalizeH="0" baseline="0" dirty="0" smtClean="0">
                          <a:ln>
                            <a:noFill/>
                          </a:ln>
                          <a:solidFill>
                            <a:schemeClr val="bg1"/>
                          </a:solidFill>
                          <a:effectLst/>
                          <a:latin typeface="+mj-lt"/>
                        </a:rPr>
                        <a:t>AUSTIN, TX</a:t>
                      </a:r>
                    </a:p>
                  </a:txBody>
                  <a:tcPr marT="27432" marB="27432" horzOverflow="overflow">
                    <a:lnL>
                      <a:noFill/>
                    </a:lnL>
                    <a:lnR>
                      <a:noFill/>
                    </a:lnR>
                    <a:lnT>
                      <a:noFill/>
                    </a:lnT>
                    <a:lnB>
                      <a:noFill/>
                    </a:lnB>
                    <a:lnTlToBr>
                      <a:noFill/>
                    </a:lnTlToBr>
                    <a:lnBlToTr>
                      <a:noFill/>
                    </a:lnBlToTr>
                    <a:solidFill>
                      <a:schemeClr val="accent2"/>
                    </a:solidFill>
                  </a:tcPr>
                </a:tc>
              </a:tr>
              <a:tr h="182937">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600" b="0" i="0" u="none" strike="noStrike" cap="none" normalizeH="0" baseline="0" dirty="0" smtClean="0">
                          <a:ln>
                            <a:noFill/>
                          </a:ln>
                          <a:solidFill>
                            <a:schemeClr val="tx1"/>
                          </a:solidFill>
                          <a:effectLst/>
                          <a:latin typeface="Arial" pitchFamily="34" charset="0"/>
                        </a:rPr>
                        <a:t>Andrew Childers | 512-370-2444</a:t>
                      </a:r>
                      <a:r>
                        <a:rPr kumimoji="0" lang="en-US" sz="600" b="0" i="0" u="none" strike="noStrike" cap="none" normalizeH="0" baseline="0" smtClean="0">
                          <a:ln>
                            <a:noFill/>
                          </a:ln>
                          <a:solidFill>
                            <a:schemeClr val="tx1"/>
                          </a:solidFill>
                          <a:effectLst/>
                          <a:latin typeface="Arial" pitchFamily="34" charset="0"/>
                        </a:rPr>
                        <a:t/>
                      </a:r>
                      <a:br>
                        <a:rPr kumimoji="0" lang="en-US" sz="600" b="0" i="0" u="none" strike="noStrike" cap="none" normalizeH="0" baseline="0" smtClean="0">
                          <a:ln>
                            <a:noFill/>
                          </a:ln>
                          <a:solidFill>
                            <a:schemeClr val="tx1"/>
                          </a:solidFill>
                          <a:effectLst/>
                          <a:latin typeface="Arial" pitchFamily="34" charset="0"/>
                        </a:rPr>
                      </a:br>
                      <a:r>
                        <a:rPr kumimoji="0" lang="en-US" sz="600" b="0" i="0" u="none" strike="noStrike" cap="none" normalizeH="0" baseline="0" smtClean="0">
                          <a:ln>
                            <a:noFill/>
                          </a:ln>
                          <a:solidFill>
                            <a:schemeClr val="tx1"/>
                          </a:solidFill>
                          <a:effectLst/>
                          <a:latin typeface="Arial" pitchFamily="34" charset="0"/>
                        </a:rPr>
                        <a:t>achilders@oxfordcommercial.com</a:t>
                      </a:r>
                      <a:endParaRPr kumimoji="0" lang="en-US" sz="600" b="0" i="0" u="none" strike="noStrike" cap="none" normalizeH="0" baseline="0" dirty="0" smtClean="0">
                        <a:ln>
                          <a:noFill/>
                        </a:ln>
                        <a:solidFill>
                          <a:schemeClr val="tx1"/>
                        </a:solidFill>
                        <a:effectLst/>
                        <a:latin typeface="Arial" pitchFamily="34" charset="0"/>
                      </a:endParaRPr>
                    </a:p>
                  </a:txBody>
                  <a:tcPr marT="27432" marB="27432" horzOverflow="overflow">
                    <a:lnL>
                      <a:noFill/>
                    </a:lnL>
                    <a:lnR>
                      <a:noFill/>
                    </a:lnR>
                    <a:lnT>
                      <a:noFill/>
                    </a:lnT>
                    <a:lnB>
                      <a:noFill/>
                    </a:lnB>
                    <a:lnTlToBr>
                      <a:noFill/>
                    </a:lnTlToBr>
                    <a:lnBlToTr>
                      <a:noFill/>
                    </a:lnBlToTr>
                    <a:solidFill>
                      <a:srgbClr val="C7DAEB"/>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cap="none" normalizeH="0" baseline="0" dirty="0" smtClean="0">
                          <a:ln>
                            <a:noFill/>
                          </a:ln>
                          <a:solidFill>
                            <a:schemeClr val="bg1"/>
                          </a:solidFill>
                          <a:effectLst/>
                          <a:latin typeface="+mj-lt"/>
                        </a:rPr>
                        <a:t>BIRMINGHAM, AL</a:t>
                      </a:r>
                    </a:p>
                  </a:txBody>
                  <a:tcPr marT="27432" marB="27432" horzOverflow="overflow">
                    <a:lnL>
                      <a:noFill/>
                    </a:lnL>
                    <a:lnR>
                      <a:noFill/>
                    </a:lnR>
                    <a:lnT>
                      <a:noFill/>
                    </a:lnT>
                    <a:lnB>
                      <a:noFill/>
                    </a:lnB>
                    <a:lnTlToBr>
                      <a:noFill/>
                    </a:lnTlToBr>
                    <a:lnBlToTr>
                      <a:noFill/>
                    </a:lnBlToTr>
                    <a:solidFill>
                      <a:schemeClr val="accent2"/>
                    </a:solidFill>
                  </a:tcPr>
                </a:tc>
              </a:tr>
              <a:tr h="551157">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Bill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Pradat</a:t>
                      </a:r>
                      <a:r>
                        <a:rPr kumimoji="0" lang="en-US" sz="600" b="0" i="0" u="none" strike="noStrike" kern="1200" cap="none" normalizeH="0" baseline="0" dirty="0" smtClean="0">
                          <a:ln>
                            <a:noFill/>
                          </a:ln>
                          <a:solidFill>
                            <a:schemeClr val="tx1"/>
                          </a:solidFill>
                          <a:effectLst/>
                          <a:latin typeface="Arial" pitchFamily="34" charset="0"/>
                          <a:ea typeface="+mn-ea"/>
                          <a:cs typeface="+mn-cs"/>
                        </a:rPr>
                        <a:t> | 205-314-5526</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bpradat@egsinc.com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Deborah McGill | 205-314-5534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dmcgill@egsinc.com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Mark Byers | 205-314-5522</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mbyers@egsinc.com</a:t>
                      </a:r>
                    </a:p>
                  </a:txBody>
                  <a:tcPr horzOverflow="overflow">
                    <a:lnL>
                      <a:noFill/>
                    </a:lnL>
                    <a:lnR>
                      <a:noFill/>
                    </a:lnR>
                    <a:lnT>
                      <a:noFill/>
                    </a:lnT>
                    <a:lnB>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BOSTON, MA</a:t>
                      </a:r>
                    </a:p>
                  </a:txBody>
                  <a:tcPr marT="27432" marB="27432" horzOverflow="overflow">
                    <a:lnL>
                      <a:noFill/>
                    </a:lnL>
                    <a:lnR>
                      <a:noFill/>
                    </a:lnR>
                    <a:lnT>
                      <a:noFill/>
                    </a:lnT>
                    <a:lnB cap="flat">
                      <a:noFill/>
                    </a:lnB>
                    <a:lnTlToBr>
                      <a:noFill/>
                    </a:lnTlToBr>
                    <a:lnBlToTr>
                      <a:noFill/>
                    </a:lnBlToTr>
                    <a:solidFill>
                      <a:schemeClr val="accent2"/>
                    </a:solidFill>
                  </a:tcPr>
                </a:tc>
              </a:tr>
              <a:tr h="211082">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Richard Swartz | 617-204-5904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richard.swartz@cushwake.com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CHARLESTON, SC</a:t>
                      </a:r>
                    </a:p>
                  </a:txBody>
                  <a:tcPr marT="27432" marB="27432" horzOverflow="overflow">
                    <a:lnL>
                      <a:noFill/>
                    </a:lnL>
                    <a:lnR>
                      <a:noFill/>
                    </a:lnR>
                    <a:lnT>
                      <a:noFill/>
                    </a:lnT>
                    <a:lnB cap="flat">
                      <a:noFill/>
                    </a:lnB>
                    <a:lnTlToBr>
                      <a:noFill/>
                    </a:lnTlToBr>
                    <a:lnBlToTr>
                      <a:noFill/>
                    </a:lnBlToTr>
                    <a:solidFill>
                      <a:schemeClr val="accent2"/>
                    </a:solidFill>
                  </a:tcPr>
                </a:tc>
              </a:tr>
              <a:tr h="211082">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John Coppedge | 843-724-01036</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jcoppedge@coppedgetison.com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CHARLOTTE, NC</a:t>
                      </a:r>
                    </a:p>
                  </a:txBody>
                  <a:tcPr marT="27432" marB="27432" anchor="ctr" horzOverflow="overflow">
                    <a:lnL>
                      <a:noFill/>
                    </a:lnL>
                    <a:lnR>
                      <a:noFill/>
                    </a:lnR>
                    <a:lnT>
                      <a:noFill/>
                    </a:lnT>
                    <a:lnB cap="flat">
                      <a:noFill/>
                    </a:lnB>
                    <a:lnTlToBr>
                      <a:noFill/>
                    </a:lnTlToBr>
                    <a:lnBlToTr>
                      <a:noFill/>
                    </a:lnBlToTr>
                    <a:solidFill>
                      <a:schemeClr val="accent2"/>
                    </a:solidFill>
                  </a:tcPr>
                </a:tc>
              </a:tr>
              <a:tr h="211082">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Warren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Snowdon</a:t>
                      </a:r>
                      <a:r>
                        <a:rPr kumimoji="0" lang="en-US" sz="600" b="0" i="0" u="none" strike="noStrike" kern="1200" cap="none" normalizeH="0" baseline="0" dirty="0" smtClean="0">
                          <a:ln>
                            <a:noFill/>
                          </a:ln>
                          <a:solidFill>
                            <a:schemeClr val="tx1"/>
                          </a:solidFill>
                          <a:effectLst/>
                          <a:latin typeface="Arial" pitchFamily="34" charset="0"/>
                          <a:ea typeface="+mn-ea"/>
                          <a:cs typeface="+mn-cs"/>
                        </a:rPr>
                        <a:t> | 704-705-3852</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warren.snowdon@thalhimer.com</a:t>
                      </a:r>
                    </a:p>
                  </a:txBody>
                  <a:tcPr anchor="ctr" horzOverflow="overflow">
                    <a:lnL>
                      <a:noFill/>
                    </a:lnL>
                    <a:lnR>
                      <a:noFill/>
                    </a:lnR>
                    <a:lnT>
                      <a:noFill/>
                    </a:lnT>
                    <a:lnB cap="flat">
                      <a:noFill/>
                    </a:lnB>
                    <a:lnTlToBr>
                      <a:noFill/>
                    </a:lnTlToBr>
                    <a:lnBlToTr>
                      <a:noFill/>
                    </a:lnBlToTr>
                    <a:solidFill>
                      <a:schemeClr val="accent2">
                        <a:lumMod val="20000"/>
                        <a:lumOff val="80000"/>
                      </a:schemeClr>
                    </a:solidFill>
                  </a:tcPr>
                </a:tc>
              </a:tr>
              <a:tr h="164175">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COLUMBUS, OH</a:t>
                      </a:r>
                      <a:endParaRPr kumimoji="0" lang="en-US" sz="800" b="1" i="0" u="none" strike="noStrike" kern="1200" cap="none" normalizeH="0" baseline="0" dirty="0" smtClean="0">
                        <a:ln>
                          <a:noFill/>
                        </a:ln>
                        <a:solidFill>
                          <a:schemeClr val="bg1"/>
                        </a:solidFill>
                        <a:effectLst/>
                        <a:latin typeface="+mj-lt"/>
                        <a:ea typeface="+mn-ea"/>
                        <a:cs typeface="+mn-cs"/>
                      </a:endParaRPr>
                    </a:p>
                  </a:txBody>
                  <a:tcPr anchor="ctr" horzOverflow="overflow">
                    <a:lnL>
                      <a:noFill/>
                    </a:lnL>
                    <a:lnR>
                      <a:noFill/>
                    </a:lnR>
                    <a:lnT>
                      <a:noFill/>
                    </a:lnT>
                    <a:lnB cap="flat">
                      <a:noFill/>
                    </a:lnB>
                    <a:lnTlToBr>
                      <a:noFill/>
                    </a:lnTlToBr>
                    <a:lnBlToTr>
                      <a:noFill/>
                    </a:lnBlToTr>
                    <a:solidFill>
                      <a:schemeClr val="accent2"/>
                    </a:solidFill>
                  </a:tcPr>
                </a:tc>
              </a:tr>
              <a:tr h="211082">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mn-lt"/>
                          <a:ea typeface="+mn-ea"/>
                          <a:cs typeface="+mn-cs"/>
                        </a:rPr>
                        <a:t>Jim Hendrix | 614-883-1095</a:t>
                      </a:r>
                      <a:br>
                        <a:rPr kumimoji="0" lang="en-US" sz="600" b="0" i="0" u="none" strike="noStrike" kern="1200" cap="none" normalizeH="0" baseline="0" dirty="0" smtClean="0">
                          <a:ln>
                            <a:noFill/>
                          </a:ln>
                          <a:solidFill>
                            <a:schemeClr val="tx1"/>
                          </a:solidFill>
                          <a:effectLst/>
                          <a:latin typeface="+mn-lt"/>
                          <a:ea typeface="+mn-ea"/>
                          <a:cs typeface="+mn-cs"/>
                        </a:rPr>
                      </a:br>
                      <a:r>
                        <a:rPr lang="en-US" sz="600" kern="1200" dirty="0" smtClean="0">
                          <a:solidFill>
                            <a:schemeClr val="tx1"/>
                          </a:solidFill>
                          <a:latin typeface="+mn-lt"/>
                          <a:ea typeface="+mn-ea"/>
                          <a:cs typeface="+mn-cs"/>
                        </a:rPr>
                        <a:t>JHendrix@continental-realty.com</a:t>
                      </a:r>
                      <a:endParaRPr kumimoji="0" lang="en-US" sz="600" b="0" i="0" u="none" strike="noStrike" kern="1200" cap="none" normalizeH="0" baseline="0" dirty="0" smtClean="0">
                        <a:ln>
                          <a:noFill/>
                        </a:ln>
                        <a:solidFill>
                          <a:schemeClr val="tx1"/>
                        </a:solidFill>
                        <a:effectLst/>
                        <a:latin typeface="+mn-lt"/>
                        <a:ea typeface="+mn-ea"/>
                        <a:cs typeface="+mn-cs"/>
                      </a:endParaRPr>
                    </a:p>
                  </a:txBody>
                  <a:tcPr anchor="ct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DALLAS, TX</a:t>
                      </a:r>
                    </a:p>
                  </a:txBody>
                  <a:tcPr marT="27432" marB="27432" anchor="ctr" horzOverflow="overflow">
                    <a:lnL>
                      <a:noFill/>
                    </a:lnL>
                    <a:lnR>
                      <a:noFill/>
                    </a:lnR>
                    <a:lnT>
                      <a:noFill/>
                    </a:lnT>
                    <a:lnB cap="flat">
                      <a:noFill/>
                    </a:lnB>
                    <a:lnTlToBr>
                      <a:noFill/>
                    </a:lnTlToBr>
                    <a:lnBlToTr>
                      <a:noFill/>
                    </a:lnBlToTr>
                    <a:solidFill>
                      <a:schemeClr val="accent2"/>
                    </a:solidFill>
                  </a:tcPr>
                </a:tc>
              </a:tr>
              <a:tr h="381119">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Drew Richardson | 972-663-9619</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drew.richardson@cushwake.com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Pete Richardson | 972-663-9629</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pete.richardson@cushwake.com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DENVER, CO</a:t>
                      </a:r>
                    </a:p>
                  </a:txBody>
                  <a:tcPr marT="27432" marB="27432" anchor="ctr" horzOverflow="overflow">
                    <a:lnL>
                      <a:noFill/>
                    </a:lnL>
                    <a:lnR>
                      <a:noFill/>
                    </a:lnR>
                    <a:lnT>
                      <a:noFill/>
                    </a:lnT>
                    <a:lnB cap="flat">
                      <a:noFill/>
                    </a:lnB>
                    <a:lnTlToBr>
                      <a:noFill/>
                    </a:lnTlToBr>
                    <a:lnBlToTr>
                      <a:noFill/>
                    </a:lnBlToTr>
                    <a:solidFill>
                      <a:schemeClr val="accent2"/>
                    </a:solidFill>
                  </a:tcPr>
                </a:tc>
              </a:tr>
              <a:tr h="211082">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Steve Hager | 303-813-6446</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steve.hager@cushwake.com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EAST RUTHERFORD, NJ</a:t>
                      </a:r>
                    </a:p>
                  </a:txBody>
                  <a:tcPr marT="27432" marB="27432" anchor="ctr" horzOverflow="overflow">
                    <a:lnL>
                      <a:noFill/>
                    </a:lnL>
                    <a:lnR>
                      <a:noFill/>
                    </a:lnR>
                    <a:lnT>
                      <a:noFill/>
                    </a:lnT>
                    <a:lnB cap="flat">
                      <a:noFill/>
                    </a:lnB>
                    <a:lnTlToBr>
                      <a:noFill/>
                    </a:lnTlToBr>
                    <a:lnBlToTr>
                      <a:noFill/>
                    </a:lnBlToTr>
                    <a:solidFill>
                      <a:schemeClr val="accent2"/>
                    </a:solidFill>
                  </a:tcPr>
                </a:tc>
              </a:tr>
              <a:tr h="551157">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Don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Eisen</a:t>
                      </a:r>
                      <a:r>
                        <a:rPr kumimoji="0" lang="en-US" sz="600" b="0" i="0" u="none" strike="noStrike" kern="1200" cap="none" normalizeH="0" baseline="0" dirty="0" smtClean="0">
                          <a:ln>
                            <a:noFill/>
                          </a:ln>
                          <a:solidFill>
                            <a:schemeClr val="tx1"/>
                          </a:solidFill>
                          <a:effectLst/>
                          <a:latin typeface="Arial" pitchFamily="34" charset="0"/>
                          <a:ea typeface="+mn-ea"/>
                          <a:cs typeface="+mn-cs"/>
                        </a:rPr>
                        <a:t> | 201-460-3344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don.eisen@cushwake.com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Jules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Nissim</a:t>
                      </a:r>
                      <a:r>
                        <a:rPr kumimoji="0" lang="en-US" sz="600" b="0" i="0" u="none" strike="noStrike" kern="1200" cap="none" normalizeH="0" baseline="0" dirty="0" smtClean="0">
                          <a:ln>
                            <a:noFill/>
                          </a:ln>
                          <a:solidFill>
                            <a:schemeClr val="tx1"/>
                          </a:solidFill>
                          <a:effectLst/>
                          <a:latin typeface="Arial" pitchFamily="34" charset="0"/>
                          <a:ea typeface="+mn-ea"/>
                          <a:cs typeface="+mn-cs"/>
                        </a:rPr>
                        <a:t> | 201-460-3384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jules.nissim@cushwake.com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Stan Danzig | 201-460-3388</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stan.danzig@cushwake.com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FT. LAUDERDALE, FL</a:t>
                      </a:r>
                    </a:p>
                  </a:txBody>
                  <a:tcPr marT="27432" marB="27432" anchor="ctr" horzOverflow="overflow">
                    <a:lnL>
                      <a:noFill/>
                    </a:lnL>
                    <a:lnR>
                      <a:noFill/>
                    </a:lnR>
                    <a:lnT>
                      <a:noFill/>
                    </a:lnT>
                    <a:lnB cap="flat">
                      <a:noFill/>
                    </a:lnB>
                    <a:lnTlToBr>
                      <a:noFill/>
                    </a:lnTlToBr>
                    <a:lnBlToTr>
                      <a:noFill/>
                    </a:lnBlToTr>
                    <a:solidFill>
                      <a:schemeClr val="accent2"/>
                    </a:solidFill>
                  </a:tcPr>
                </a:tc>
              </a:tr>
              <a:tr h="381119">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Brad Capas </a:t>
                      </a:r>
                      <a:r>
                        <a:rPr kumimoji="0" lang="en-US" sz="600" b="0" i="0" u="none" strike="noStrike" kern="1200" cap="none" normalizeH="0" baseline="0" smtClean="0">
                          <a:ln>
                            <a:noFill/>
                          </a:ln>
                          <a:solidFill>
                            <a:schemeClr val="tx1"/>
                          </a:solidFill>
                          <a:effectLst/>
                          <a:latin typeface="Arial" pitchFamily="34" charset="0"/>
                          <a:ea typeface="+mn-ea"/>
                          <a:cs typeface="+mn-cs"/>
                        </a:rPr>
                        <a:t>| 954-377-0505</a:t>
                      </a:r>
                      <a:r>
                        <a:rPr kumimoji="0" lang="en-US" sz="600" b="0" i="0" u="none" strike="noStrike" kern="1200" cap="none" normalizeH="0" baseline="0" dirty="0" smtClean="0">
                          <a:ln>
                            <a:noFill/>
                          </a:ln>
                          <a:solidFill>
                            <a:schemeClr val="tx1"/>
                          </a:solidFill>
                          <a:effectLst/>
                          <a:latin typeface="Arial" pitchFamily="34" charset="0"/>
                          <a:ea typeface="+mn-ea"/>
                          <a:cs typeface="+mn-cs"/>
                        </a:rPr>
                        <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brad.capas@cushwake.com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Chris Metzger | 954-938-2608</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chris.metzger@cushwake.com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FT. MYERS / NAPLES, FL</a:t>
                      </a:r>
                    </a:p>
                  </a:txBody>
                  <a:tcPr marT="27432" marB="27432" anchor="ctr" horzOverflow="overflow">
                    <a:lnL>
                      <a:noFill/>
                    </a:lnL>
                    <a:lnR>
                      <a:noFill/>
                    </a:lnR>
                    <a:lnT>
                      <a:noFill/>
                    </a:lnT>
                    <a:lnB cap="flat">
                      <a:noFill/>
                    </a:lnB>
                    <a:lnTlToBr>
                      <a:noFill/>
                    </a:lnTlToBr>
                    <a:lnBlToTr>
                      <a:noFill/>
                    </a:lnBlToTr>
                    <a:solidFill>
                      <a:schemeClr val="accent2"/>
                    </a:solidFill>
                  </a:tcPr>
                </a:tc>
              </a:tr>
              <a:tr h="381119">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Gary Tasman | 239-489-3600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gtasman@cpswfl.com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Shawn Stoneburner | 239-489-3600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sstoneburner@cpswfl.com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HOUSTON, TX</a:t>
                      </a:r>
                    </a:p>
                  </a:txBody>
                  <a:tcPr marT="27432" marB="27432" anchor="ctr" horzOverflow="overflow">
                    <a:lnL>
                      <a:noFill/>
                    </a:lnL>
                    <a:lnR>
                      <a:noFill/>
                    </a:lnR>
                    <a:lnT>
                      <a:noFill/>
                    </a:lnT>
                    <a:lnB cap="flat">
                      <a:noFill/>
                    </a:lnB>
                    <a:lnTlToBr>
                      <a:noFill/>
                    </a:lnTlToBr>
                    <a:lnBlToTr>
                      <a:noFill/>
                    </a:lnBlToTr>
                    <a:solidFill>
                      <a:schemeClr val="accent2"/>
                    </a:solidFill>
                  </a:tcPr>
                </a:tc>
              </a:tr>
              <a:tr h="551157">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David Cook | 713-963-2888</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david.cook@cushwake.com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Jeff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Peden</a:t>
                      </a:r>
                      <a:r>
                        <a:rPr kumimoji="0" lang="en-US" sz="600" b="0" i="0" u="none" strike="noStrike" kern="1200" cap="none" normalizeH="0" baseline="0" dirty="0" smtClean="0">
                          <a:ln>
                            <a:noFill/>
                          </a:ln>
                          <a:solidFill>
                            <a:schemeClr val="tx1"/>
                          </a:solidFill>
                          <a:effectLst/>
                          <a:latin typeface="Arial" pitchFamily="34" charset="0"/>
                          <a:ea typeface="+mn-ea"/>
                          <a:cs typeface="+mn-cs"/>
                        </a:rPr>
                        <a:t> | 713-963-2880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jeff.peden@cushwake.com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Will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Condrey</a:t>
                      </a:r>
                      <a:r>
                        <a:rPr kumimoji="0" lang="en-US" sz="600" b="0" i="0" u="none" strike="noStrike" kern="1200" cap="none" normalizeH="0" baseline="0" dirty="0" smtClean="0">
                          <a:ln>
                            <a:noFill/>
                          </a:ln>
                          <a:solidFill>
                            <a:schemeClr val="tx1"/>
                          </a:solidFill>
                          <a:effectLst/>
                          <a:latin typeface="Arial" pitchFamily="34" charset="0"/>
                          <a:ea typeface="+mn-ea"/>
                          <a:cs typeface="+mn-cs"/>
                        </a:rPr>
                        <a:t> | 713-963-2887</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will.condrey@cushwake.com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3603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JACKSONVILLE, FL</a:t>
                      </a:r>
                    </a:p>
                  </a:txBody>
                  <a:tcPr marT="27432" marB="27432" anchor="ctr" horzOverflow="overflow">
                    <a:lnL>
                      <a:noFill/>
                    </a:lnL>
                    <a:lnR>
                      <a:noFill/>
                    </a:lnR>
                    <a:lnT>
                      <a:noFill/>
                    </a:lnT>
                    <a:lnB cap="flat">
                      <a:noFill/>
                    </a:lnB>
                    <a:lnTlToBr>
                      <a:noFill/>
                    </a:lnTlToBr>
                    <a:lnBlToTr>
                      <a:noFill/>
                    </a:lnBlToTr>
                    <a:solidFill>
                      <a:schemeClr val="accent2"/>
                    </a:solidFill>
                  </a:tcPr>
                </a:tc>
              </a:tr>
              <a:tr h="211082">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Logan Holz | 904-380-8346</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logan.holz@cushwake.com</a:t>
                      </a:r>
                      <a:endParaRPr kumimoji="0" lang="en-US" sz="600" b="0" i="0" u="none" strike="noStrike" kern="1200" cap="none" normalizeH="0" baseline="0" dirty="0" smtClean="0">
                        <a:ln>
                          <a:noFill/>
                        </a:ln>
                        <a:solidFill>
                          <a:schemeClr val="tx1"/>
                        </a:solidFill>
                        <a:effectLst/>
                        <a:latin typeface="Arial" pitchFamily="34" charset="0"/>
                        <a:ea typeface="+mn-ea"/>
                        <a:cs typeface="+mn-cs"/>
                      </a:endParaRP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bl>
          </a:graphicData>
        </a:graphic>
      </p:graphicFrame>
      <p:graphicFrame>
        <p:nvGraphicFramePr>
          <p:cNvPr id="11" name="Group 619"/>
          <p:cNvGraphicFramePr>
            <a:graphicFrameLocks noGrp="1"/>
          </p:cNvGraphicFramePr>
          <p:nvPr/>
        </p:nvGraphicFramePr>
        <p:xfrm>
          <a:off x="2895600" y="3096280"/>
          <a:ext cx="2038350" cy="6729152"/>
        </p:xfrm>
        <a:graphic>
          <a:graphicData uri="http://schemas.openxmlformats.org/drawingml/2006/table">
            <a:tbl>
              <a:tblPr/>
              <a:tblGrid>
                <a:gridCol w="2038350"/>
              </a:tblGrid>
              <a:tr h="118991">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JACKSONVILLE, FL</a:t>
                      </a:r>
                      <a:endParaRPr kumimoji="0" lang="en-US" sz="800" b="1" i="0" u="none" strike="noStrike" kern="1200" cap="none" normalizeH="0" baseline="0" dirty="0" smtClean="0">
                        <a:ln>
                          <a:noFill/>
                        </a:ln>
                        <a:solidFill>
                          <a:schemeClr val="bg1"/>
                        </a:solidFill>
                        <a:effectLst/>
                        <a:latin typeface="+mj-lt"/>
                        <a:ea typeface="+mn-ea"/>
                        <a:cs typeface="+mn-cs"/>
                      </a:endParaRPr>
                    </a:p>
                  </a:txBody>
                  <a:tcPr marT="27432" marB="27432" anchor="ct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solidFill>
                  </a:tcPr>
                </a:tc>
              </a:tr>
              <a:tr h="118991">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700" b="0" i="0" u="none" strike="noStrike" kern="1200" cap="none" normalizeH="0" baseline="0" dirty="0" smtClean="0">
                          <a:ln>
                            <a:noFill/>
                          </a:ln>
                          <a:solidFill>
                            <a:schemeClr val="tx1"/>
                          </a:solidFill>
                          <a:effectLst/>
                          <a:latin typeface="Arial" pitchFamily="34" charset="0"/>
                          <a:ea typeface="+mn-ea"/>
                          <a:cs typeface="+mn-cs"/>
                        </a:rPr>
                        <a:t>Mark Scott | 904-380-8335</a:t>
                      </a:r>
                      <a:br>
                        <a:rPr kumimoji="0" lang="en-US" sz="700" b="0" i="0" u="none" strike="noStrike" kern="1200" cap="none" normalizeH="0" baseline="0" dirty="0" smtClean="0">
                          <a:ln>
                            <a:noFill/>
                          </a:ln>
                          <a:solidFill>
                            <a:schemeClr val="tx1"/>
                          </a:solidFill>
                          <a:effectLst/>
                          <a:latin typeface="Arial" pitchFamily="34" charset="0"/>
                          <a:ea typeface="+mn-ea"/>
                          <a:cs typeface="+mn-cs"/>
                        </a:rPr>
                      </a:br>
                      <a:r>
                        <a:rPr kumimoji="0" lang="en-US" sz="700" b="0" i="0" u="none" strike="noStrike" kern="1200" cap="none" normalizeH="0" baseline="0" dirty="0" smtClean="0">
                          <a:ln>
                            <a:noFill/>
                          </a:ln>
                          <a:solidFill>
                            <a:schemeClr val="tx1"/>
                          </a:solidFill>
                          <a:effectLst/>
                          <a:latin typeface="Arial" pitchFamily="34" charset="0"/>
                          <a:ea typeface="+mn-ea"/>
                          <a:cs typeface="+mn-cs"/>
                        </a:rPr>
                        <a:t>mark.scott@cushwake.com</a:t>
                      </a:r>
                    </a:p>
                  </a:txBody>
                  <a:tcPr marT="27432" marB="27432" anchor="ct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6">
                        <a:lumMod val="20000"/>
                        <a:lumOff val="80000"/>
                      </a:schemeClr>
                    </a:solidFill>
                  </a:tcPr>
                </a:tc>
              </a:tr>
              <a:tr h="118991">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LOS ANGELES, CA</a:t>
                      </a:r>
                    </a:p>
                  </a:txBody>
                  <a:tcPr marT="27432" marB="27432" anchor="ct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solidFill>
                  </a:tcPr>
                </a:tc>
              </a:tr>
              <a:tr h="439800">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Rooney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Daschbach</a:t>
                      </a:r>
                      <a:r>
                        <a:rPr kumimoji="0" lang="en-US" sz="600" b="0" i="0" u="none" strike="noStrike" kern="1200" cap="none" normalizeH="0" baseline="0" dirty="0" smtClean="0">
                          <a:ln>
                            <a:noFill/>
                          </a:ln>
                          <a:solidFill>
                            <a:schemeClr val="tx1"/>
                          </a:solidFill>
                          <a:effectLst/>
                          <a:latin typeface="Arial" pitchFamily="34" charset="0"/>
                          <a:ea typeface="+mn-ea"/>
                          <a:cs typeface="+mn-cs"/>
                        </a:rPr>
                        <a:t> | 562-276-1431</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rooney.daschbach@cushwake.com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Steve Bohannon | 562-276-1400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steve.bohannon@cushwake.com</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lumMod val="20000"/>
                        <a:lumOff val="80000"/>
                      </a:schemeClr>
                    </a:solidFill>
                  </a:tcPr>
                </a:tc>
              </a:tr>
              <a:tr h="125087">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LOUISVILLE, KY</a:t>
                      </a:r>
                    </a:p>
                  </a:txBody>
                  <a:tcPr marT="27432" marB="27432" anchor="ct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solidFill>
                  </a:tcPr>
                </a:tc>
              </a:tr>
              <a:tr h="722652">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Sam English | 502-589-5150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senglish@commercialkentucky.com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Phil Scherer | 502-589-5150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philscherer@commercialkentucky.com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Robert Walker | 502-589-5150 Ext. 254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rwalker@commercialkentucky.com</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lumMod val="20000"/>
                        <a:lumOff val="80000"/>
                      </a:schemeClr>
                    </a:solidFill>
                  </a:tcPr>
                </a:tc>
              </a:tr>
              <a:tr h="93083">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MEMPHIS, TN</a:t>
                      </a:r>
                    </a:p>
                  </a:txBody>
                  <a:tcPr marT="27432" marB="27432" horzOverflow="overflow">
                    <a:lnL>
                      <a:noFill/>
                    </a:lnL>
                    <a:lnR>
                      <a:noFill/>
                    </a:lnR>
                    <a:lnT>
                      <a:noFill/>
                    </a:lnT>
                    <a:lnB>
                      <a:noFill/>
                    </a:lnB>
                    <a:lnTlToBr>
                      <a:noFill/>
                    </a:lnTlToBr>
                    <a:lnBlToTr>
                      <a:noFill/>
                    </a:lnBlToTr>
                    <a:solidFill>
                      <a:schemeClr val="accent2"/>
                    </a:solidFill>
                  </a:tcPr>
                </a:tc>
              </a:tr>
              <a:tr h="932912">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Jeff Barry | 901-362-4305</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jbarry@commadv.com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Chase Moore | 901-273-2355</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cmoore@commadv.com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Kemp Conrad | 901-273-2344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kconrad@commadv.com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Larry Jensen | 901-362-4304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ljensen@commadv.com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Matt Weathersby | 901-362-4317</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mweathersby@commadv.com</a:t>
                      </a:r>
                    </a:p>
                  </a:txBody>
                  <a:tcPr horzOverflow="overflow">
                    <a:lnL>
                      <a:noFill/>
                    </a:lnL>
                    <a:lnR>
                      <a:noFill/>
                    </a:lnR>
                    <a:lnT>
                      <a:noFill/>
                    </a:lnT>
                    <a:lnB>
                      <a:noFill/>
                    </a:lnB>
                    <a:lnTlToBr>
                      <a:noFill/>
                    </a:lnTlToBr>
                    <a:lnBlToTr>
                      <a:noFill/>
                    </a:lnBlToTr>
                    <a:solidFill>
                      <a:schemeClr val="accent2">
                        <a:lumMod val="20000"/>
                        <a:lumOff val="80000"/>
                      </a:schemeClr>
                    </a:solidFill>
                  </a:tcPr>
                </a:tc>
              </a:tr>
              <a:tr h="114419">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MIAMI, FL</a:t>
                      </a:r>
                    </a:p>
                  </a:txBody>
                  <a:tcPr marT="27432" marB="27432" horzOverflow="overflow">
                    <a:lnL>
                      <a:noFill/>
                    </a:lnL>
                    <a:lnR>
                      <a:noFill/>
                    </a:lnR>
                    <a:lnT>
                      <a:noFill/>
                    </a:lnT>
                    <a:lnB cap="flat">
                      <a:noFill/>
                    </a:lnB>
                    <a:lnTlToBr>
                      <a:noFill/>
                    </a:lnTlToBr>
                    <a:lnBlToTr>
                      <a:noFill/>
                    </a:lnBlToTr>
                    <a:solidFill>
                      <a:schemeClr val="accent2"/>
                    </a:solidFill>
                  </a:tcPr>
                </a:tc>
              </a:tr>
              <a:tr h="685643">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Greg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Masin</a:t>
                      </a:r>
                      <a:r>
                        <a:rPr kumimoji="0" lang="en-US" sz="600" b="0" i="0" u="none" strike="noStrike" kern="1200" cap="none" normalizeH="0" baseline="0" dirty="0" smtClean="0">
                          <a:ln>
                            <a:noFill/>
                          </a:ln>
                          <a:solidFill>
                            <a:schemeClr val="tx1"/>
                          </a:solidFill>
                          <a:effectLst/>
                          <a:latin typeface="Arial" pitchFamily="34" charset="0"/>
                          <a:ea typeface="+mn-ea"/>
                          <a:cs typeface="+mn-cs"/>
                        </a:rPr>
                        <a:t> | 305-533-2857</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greg.masin@cushwake.com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Rosendo Caveiro | 305-533-2877</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rosendo.caveiro@cushwake.com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Wayne Ramoski | 305-533-2840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wayne.ramoski@cushwake.com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NASHVILLE, TN</a:t>
                      </a:r>
                    </a:p>
                  </a:txBody>
                  <a:tcPr marT="27432" marB="27432" horzOverflow="overflow">
                    <a:lnL>
                      <a:noFill/>
                    </a:lnL>
                    <a:lnR>
                      <a:noFill/>
                    </a:lnR>
                    <a:lnT>
                      <a:noFill/>
                    </a:lnT>
                    <a:lnB cap="flat">
                      <a:noFill/>
                    </a:lnB>
                    <a:lnTlToBr>
                      <a:noFill/>
                    </a:lnTlToBr>
                    <a:lnBlToTr>
                      <a:noFill/>
                    </a:lnBlToTr>
                    <a:solidFill>
                      <a:schemeClr val="accent2"/>
                    </a:solidFill>
                  </a:tcPr>
                </a:tc>
              </a:tr>
              <a:tr h="733460">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Brent Basham | 615-727-7406</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bbasham@cornerstonecres.com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Buck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Haltiwanger</a:t>
                      </a:r>
                      <a:r>
                        <a:rPr kumimoji="0" lang="en-US" sz="600" b="0" i="0" u="none" strike="noStrike" kern="1200" cap="none" normalizeH="0" baseline="0" dirty="0" smtClean="0">
                          <a:ln>
                            <a:noFill/>
                          </a:ln>
                          <a:solidFill>
                            <a:schemeClr val="tx1"/>
                          </a:solidFill>
                          <a:effectLst/>
                          <a:latin typeface="Arial" pitchFamily="34" charset="0"/>
                          <a:ea typeface="+mn-ea"/>
                          <a:cs typeface="+mn-cs"/>
                        </a:rPr>
                        <a:t> | 615-727-7410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bhaltiwanger@cornerstonecres.com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Warren Smith | 615-727-7409</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wsmith@cornerstonecres.com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92681">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NORFOLK / VIRGINIA BEACH, VA</a:t>
                      </a:r>
                    </a:p>
                  </a:txBody>
                  <a:tcPr marT="27432" marB="27432" anchor="ctr" horzOverflow="overflow">
                    <a:lnL>
                      <a:noFill/>
                    </a:lnL>
                    <a:lnR>
                      <a:noFill/>
                    </a:lnR>
                    <a:lnT>
                      <a:noFill/>
                    </a:lnT>
                    <a:lnB cap="flat">
                      <a:noFill/>
                    </a:lnB>
                    <a:lnTlToBr>
                      <a:noFill/>
                    </a:lnTlToBr>
                    <a:lnBlToTr>
                      <a:noFill/>
                    </a:lnBlToTr>
                    <a:solidFill>
                      <a:schemeClr val="accent2"/>
                    </a:solidFill>
                  </a:tcPr>
                </a:tc>
              </a:tr>
              <a:tr h="249726">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William (Bill) Throne | 757-499-2692 x.1682</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bill.throne@thalhimer.com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Robert Thornton | 757-499-0583</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robert.thornton@thalhimer.com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ORANGE COUNTY, CA</a:t>
                      </a:r>
                    </a:p>
                  </a:txBody>
                  <a:tcPr marT="27432" marB="27432" anchor="ctr" horzOverflow="overflow">
                    <a:lnL>
                      <a:noFill/>
                    </a:lnL>
                    <a:lnR>
                      <a:noFill/>
                    </a:lnR>
                    <a:lnT>
                      <a:noFill/>
                    </a:lnT>
                    <a:lnB cap="flat">
                      <a:noFill/>
                    </a:lnB>
                    <a:lnTlToBr>
                      <a:noFill/>
                    </a:lnTlToBr>
                    <a:lnBlToTr>
                      <a:noFill/>
                    </a:lnBlToTr>
                    <a:solidFill>
                      <a:schemeClr val="accent2"/>
                    </a:solidFill>
                  </a:tcPr>
                </a:tc>
              </a:tr>
              <a:tr h="249726">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Jeff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Chiate</a:t>
                      </a:r>
                      <a:r>
                        <a:rPr kumimoji="0" lang="en-US" sz="600" b="0" i="0" u="none" strike="noStrike" kern="1200" cap="none" normalizeH="0" baseline="0" dirty="0" smtClean="0">
                          <a:ln>
                            <a:noFill/>
                          </a:ln>
                          <a:solidFill>
                            <a:schemeClr val="tx1"/>
                          </a:solidFill>
                          <a:effectLst/>
                          <a:latin typeface="Arial" pitchFamily="34" charset="0"/>
                          <a:ea typeface="+mn-ea"/>
                          <a:cs typeface="+mn-cs"/>
                        </a:rPr>
                        <a:t> | 949-474-4004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jeff.chiate@cushwake.com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ORLANDO, FL</a:t>
                      </a:r>
                    </a:p>
                  </a:txBody>
                  <a:tcPr marT="27432" marB="27432" anchor="ctr" horzOverflow="overflow">
                    <a:lnL>
                      <a:noFill/>
                    </a:lnL>
                    <a:lnR>
                      <a:noFill/>
                    </a:lnR>
                    <a:lnT>
                      <a:noFill/>
                    </a:lnT>
                    <a:lnB cap="flat">
                      <a:noFill/>
                    </a:lnB>
                    <a:lnTlToBr>
                      <a:noFill/>
                    </a:lnTlToBr>
                    <a:lnBlToTr>
                      <a:noFill/>
                    </a:lnBlToTr>
                    <a:solidFill>
                      <a:schemeClr val="accent2"/>
                    </a:solidFill>
                  </a:tcPr>
                </a:tc>
              </a:tr>
              <a:tr h="249726">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Margery Johnson | 407-841-8000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margery.johnson@cushwake.com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bl>
          </a:graphicData>
        </a:graphic>
      </p:graphicFrame>
      <p:graphicFrame>
        <p:nvGraphicFramePr>
          <p:cNvPr id="12" name="Group 619"/>
          <p:cNvGraphicFramePr>
            <a:graphicFrameLocks noGrp="1"/>
          </p:cNvGraphicFramePr>
          <p:nvPr/>
        </p:nvGraphicFramePr>
        <p:xfrm>
          <a:off x="5268913" y="3090482"/>
          <a:ext cx="2038350" cy="4583782"/>
        </p:xfrm>
        <a:graphic>
          <a:graphicData uri="http://schemas.openxmlformats.org/drawingml/2006/table">
            <a:tbl>
              <a:tblPr/>
              <a:tblGrid>
                <a:gridCol w="2038350"/>
              </a:tblGrid>
              <a:tr h="173204">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PORTLAND, OR</a:t>
                      </a:r>
                      <a:endParaRPr kumimoji="0" lang="en-US" sz="800" b="1" i="0" u="none" strike="noStrike" kern="1200" cap="none" normalizeH="0" baseline="0" dirty="0" smtClean="0">
                        <a:ln>
                          <a:noFill/>
                        </a:ln>
                        <a:solidFill>
                          <a:schemeClr val="bg1"/>
                        </a:solidFill>
                        <a:effectLst/>
                        <a:latin typeface="+mj-lt"/>
                        <a:ea typeface="+mn-ea"/>
                        <a:cs typeface="+mn-cs"/>
                      </a:endParaRPr>
                    </a:p>
                  </a:txBody>
                  <a:tcPr marT="27432" marB="27432"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solidFill>
                  </a:tcPr>
                </a:tc>
              </a:tr>
              <a:tr h="173204">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Skip Rotticci | 503-279-1744</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skip.rotticci@cushwake.com</a:t>
                      </a:r>
                    </a:p>
                  </a:txBody>
                  <a:tcPr marT="27432" marB="27432"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tr>
              <a:tr h="173204">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defRPr/>
                      </a:pPr>
                      <a:r>
                        <a:rPr kumimoji="0" lang="en-US" sz="800" b="1" i="0" u="none" strike="noStrike" kern="1200" cap="none" normalizeH="0" baseline="0" dirty="0" smtClean="0">
                          <a:ln>
                            <a:noFill/>
                          </a:ln>
                          <a:solidFill>
                            <a:schemeClr val="bg1"/>
                          </a:solidFill>
                          <a:effectLst/>
                          <a:latin typeface="+mj-lt"/>
                          <a:ea typeface="+mn-ea"/>
                          <a:cs typeface="+mn-cs"/>
                        </a:rPr>
                        <a:t>RICHMOND, VA</a:t>
                      </a:r>
                    </a:p>
                  </a:txBody>
                  <a:tcPr marT="27432" marB="27432"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solidFill>
                  </a:tcPr>
                </a:tc>
              </a:tr>
              <a:tr h="485270">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Evan Magrill | 804-697-3435 evan.magrill@thalhimer.com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defRPr/>
                      </a:pPr>
                      <a:r>
                        <a:rPr kumimoji="0" lang="en-US" sz="600" b="0" i="0" u="none" strike="noStrike" kern="1200" cap="none" normalizeH="0" baseline="0" dirty="0" smtClean="0">
                          <a:ln>
                            <a:noFill/>
                          </a:ln>
                          <a:solidFill>
                            <a:schemeClr val="tx1"/>
                          </a:solidFill>
                          <a:effectLst/>
                          <a:latin typeface="Arial" pitchFamily="34" charset="0"/>
                          <a:ea typeface="+mn-ea"/>
                          <a:cs typeface="+mn-cs"/>
                        </a:rPr>
                        <a:t>David Smith | 804-697-3466 </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david.smith@thalhimer.com</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r>
              <a:tr h="173204">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SAN DIEGO, CA</a:t>
                      </a:r>
                    </a:p>
                  </a:txBody>
                  <a:tcPr marT="27432" marB="27432"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solidFill>
                  </a:tcPr>
                </a:tc>
              </a:tr>
              <a:tr h="743927">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Gale Bucciarelli | 858-558-5612</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gale.bucciarelli@cushwake.com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Matt Marschall | 858-558-5626</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matt.marschall@cushwake.com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Terry Jackson  | 858-558-5685</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terry.jackson@cushwake.com</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lumMod val="20000"/>
                        <a:lumOff val="80000"/>
                      </a:schemeClr>
                    </a:solidFill>
                  </a:tcPr>
                </a:tc>
              </a:tr>
              <a:tr h="173204">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SAVANNAH, GA</a:t>
                      </a:r>
                    </a:p>
                  </a:txBody>
                  <a:tcPr marT="27432" marB="27432" horzOverflow="overflow">
                    <a:lnL>
                      <a:noFill/>
                    </a:lnL>
                    <a:lnR>
                      <a:noFill/>
                    </a:lnR>
                    <a:lnT>
                      <a:noFill/>
                    </a:lnT>
                    <a:lnB>
                      <a:noFill/>
                    </a:lnB>
                    <a:lnTlToBr>
                      <a:noFill/>
                    </a:lnTlToBr>
                    <a:lnBlToTr>
                      <a:noFill/>
                    </a:lnBlToTr>
                    <a:solidFill>
                      <a:schemeClr val="accent2"/>
                    </a:solidFill>
                  </a:tcPr>
                </a:tc>
              </a:tr>
              <a:tr h="486139">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Bill Lattimore | 912-220-1433</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blattimore@glcre.com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Harvey Gilbert | 912-547-4012</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hgilbert@glcre.com</a:t>
                      </a:r>
                    </a:p>
                  </a:txBody>
                  <a:tcPr horzOverflow="overflow">
                    <a:lnL>
                      <a:noFill/>
                    </a:lnL>
                    <a:lnR>
                      <a:noFill/>
                    </a:lnR>
                    <a:lnT>
                      <a:noFill/>
                    </a:lnT>
                    <a:lnB>
                      <a:noFill/>
                    </a:lnB>
                    <a:lnTlToBr>
                      <a:noFill/>
                    </a:lnTlToBr>
                    <a:lnBlToTr>
                      <a:noFill/>
                    </a:lnBlToTr>
                    <a:solidFill>
                      <a:schemeClr val="accent2">
                        <a:lumMod val="20000"/>
                        <a:lumOff val="80000"/>
                      </a:schemeClr>
                    </a:solidFill>
                  </a:tcPr>
                </a:tc>
              </a:tr>
              <a:tr h="173204">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TAMPA, FL</a:t>
                      </a:r>
                    </a:p>
                  </a:txBody>
                  <a:tcPr marT="27432" marB="27432" anchor="ctr" horzOverflow="overflow">
                    <a:lnL>
                      <a:noFill/>
                    </a:lnL>
                    <a:lnR>
                      <a:noFill/>
                    </a:lnR>
                    <a:lnT>
                      <a:noFill/>
                    </a:lnT>
                    <a:lnB cap="flat">
                      <a:noFill/>
                    </a:lnB>
                    <a:lnTlToBr>
                      <a:noFill/>
                    </a:lnTlToBr>
                    <a:lnBlToTr>
                      <a:noFill/>
                    </a:lnBlToTr>
                    <a:solidFill>
                      <a:schemeClr val="accent2"/>
                    </a:solidFill>
                  </a:tcPr>
                </a:tc>
              </a:tr>
              <a:tr h="485270">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Bruce Erhardt | 813-223-6300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bruce.erhardt@cushwake.com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Patrick Berman | 813-223-6300</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patrick.berman@cushwake.com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88490">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TUCSON, AZ</a:t>
                      </a:r>
                    </a:p>
                  </a:txBody>
                  <a:tcPr marT="27432" marB="27432" anchor="ctr" horzOverflow="overflow">
                    <a:lnL>
                      <a:noFill/>
                    </a:lnL>
                    <a:lnR>
                      <a:noFill/>
                    </a:lnR>
                    <a:lnT>
                      <a:noFill/>
                    </a:lnT>
                    <a:lnB cap="flat">
                      <a:noFill/>
                    </a:lnB>
                    <a:lnTlToBr>
                      <a:noFill/>
                    </a:lnTlToBr>
                    <a:lnBlToTr>
                      <a:noFill/>
                    </a:lnBlToTr>
                    <a:solidFill>
                      <a:schemeClr val="accent2"/>
                    </a:solidFill>
                  </a:tcPr>
                </a:tc>
              </a:tr>
              <a:tr h="268765">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smtClean="0">
                          <a:ln>
                            <a:noFill/>
                          </a:ln>
                          <a:solidFill>
                            <a:schemeClr val="tx1"/>
                          </a:solidFill>
                          <a:effectLst/>
                          <a:latin typeface="Arial" pitchFamily="34" charset="0"/>
                          <a:ea typeface="+mn-ea"/>
                          <a:cs typeface="+mn-cs"/>
                        </a:rPr>
                        <a:t>Peter Douglas | </a:t>
                      </a:r>
                      <a:r>
                        <a:rPr kumimoji="0" lang="en-US" sz="600" b="0" i="0" u="none" strike="noStrike" kern="1200" cap="none" normalizeH="0" baseline="0" dirty="0" smtClean="0">
                          <a:ln>
                            <a:noFill/>
                          </a:ln>
                          <a:solidFill>
                            <a:schemeClr val="tx1"/>
                          </a:solidFill>
                          <a:effectLst/>
                          <a:latin typeface="Arial" pitchFamily="34" charset="0"/>
                          <a:ea typeface="+mn-ea"/>
                          <a:cs typeface="+mn-cs"/>
                        </a:rPr>
                        <a:t>520-546-2711</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pdouglas@picor.com </a:t>
                      </a:r>
                      <a:endParaRPr kumimoji="0" lang="en-US" sz="600" b="0" i="0" u="none" strike="noStrike" kern="1200" cap="none" normalizeH="0" baseline="0" dirty="0">
                        <a:ln>
                          <a:noFill/>
                        </a:ln>
                        <a:solidFill>
                          <a:schemeClr val="tx1"/>
                        </a:solidFill>
                        <a:effectLst/>
                        <a:latin typeface="Arial" pitchFamily="34" charset="0"/>
                        <a:ea typeface="+mn-ea"/>
                        <a:cs typeface="+mn-cs"/>
                      </a:endParaRP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r h="173204">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800" b="1" i="0" u="none" strike="noStrike" kern="1200" cap="none" normalizeH="0" baseline="0" dirty="0" smtClean="0">
                          <a:ln>
                            <a:noFill/>
                          </a:ln>
                          <a:solidFill>
                            <a:schemeClr val="bg1"/>
                          </a:solidFill>
                          <a:effectLst/>
                          <a:latin typeface="+mj-lt"/>
                          <a:ea typeface="+mn-ea"/>
                          <a:cs typeface="+mn-cs"/>
                        </a:rPr>
                        <a:t>WILMINGTON, DE</a:t>
                      </a:r>
                    </a:p>
                  </a:txBody>
                  <a:tcPr marT="27432" marB="27432" horzOverflow="overflow">
                    <a:lnL>
                      <a:noFill/>
                    </a:lnL>
                    <a:lnR>
                      <a:noFill/>
                    </a:lnR>
                    <a:lnT>
                      <a:noFill/>
                    </a:lnT>
                    <a:lnB cap="flat">
                      <a:noFill/>
                    </a:lnB>
                    <a:lnTlToBr>
                      <a:noFill/>
                    </a:lnTlToBr>
                    <a:lnBlToTr>
                      <a:noFill/>
                    </a:lnBlToTr>
                    <a:solidFill>
                      <a:schemeClr val="accent2"/>
                    </a:solidFill>
                  </a:tcPr>
                </a:tc>
              </a:tr>
              <a:tr h="592697">
                <a:tc>
                  <a:txBody>
                    <a:bodyPr/>
                    <a:lstStyle/>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Ernie </a:t>
                      </a:r>
                      <a:r>
                        <a:rPr kumimoji="0" lang="en-US" sz="600" b="0" i="0" u="none" strike="noStrike" kern="1200" cap="none" normalizeH="0" baseline="0" dirty="0" err="1" smtClean="0">
                          <a:ln>
                            <a:noFill/>
                          </a:ln>
                          <a:solidFill>
                            <a:schemeClr val="tx1"/>
                          </a:solidFill>
                          <a:effectLst/>
                          <a:latin typeface="Arial" pitchFamily="34" charset="0"/>
                          <a:ea typeface="+mn-ea"/>
                          <a:cs typeface="+mn-cs"/>
                        </a:rPr>
                        <a:t>Felici</a:t>
                      </a:r>
                      <a:r>
                        <a:rPr kumimoji="0" lang="en-US" sz="600" b="0" i="0" u="none" strike="noStrike" kern="1200" cap="none" normalizeH="0" baseline="0" dirty="0" smtClean="0">
                          <a:ln>
                            <a:noFill/>
                          </a:ln>
                          <a:solidFill>
                            <a:schemeClr val="tx1"/>
                          </a:solidFill>
                          <a:effectLst/>
                          <a:latin typeface="Arial" pitchFamily="34" charset="0"/>
                          <a:ea typeface="+mn-ea"/>
                          <a:cs typeface="+mn-cs"/>
                        </a:rPr>
                        <a:t>, Jr. | 302-655-9621</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ernie.felici@cushwake.com</a:t>
                      </a:r>
                    </a:p>
                    <a:p>
                      <a:pPr marL="0" marR="0" lvl="0" indent="4763" algn="l" defTabSz="1019175" rtl="0" eaLnBrk="1" fontAlgn="base" latinLnBrk="0" hangingPunct="1">
                        <a:lnSpc>
                          <a:spcPct val="100000"/>
                        </a:lnSpc>
                        <a:spcBef>
                          <a:spcPct val="0"/>
                        </a:spcBef>
                        <a:spcAft>
                          <a:spcPts val="300"/>
                        </a:spcAft>
                        <a:buClr>
                          <a:srgbClr val="67652F"/>
                        </a:buClr>
                        <a:buSzTx/>
                        <a:buFontTx/>
                        <a:buNone/>
                        <a:tabLst/>
                      </a:pPr>
                      <a:r>
                        <a:rPr kumimoji="0" lang="en-US" sz="600" b="0" i="0" u="none" strike="noStrike" kern="1200" cap="none" normalizeH="0" baseline="0" dirty="0" smtClean="0">
                          <a:ln>
                            <a:noFill/>
                          </a:ln>
                          <a:solidFill>
                            <a:schemeClr val="tx1"/>
                          </a:solidFill>
                          <a:effectLst/>
                          <a:latin typeface="Arial" pitchFamily="34" charset="0"/>
                          <a:ea typeface="+mn-ea"/>
                          <a:cs typeface="+mn-cs"/>
                        </a:rPr>
                        <a:t>John Birmingham | 302-655-9621</a:t>
                      </a:r>
                      <a:br>
                        <a:rPr kumimoji="0" lang="en-US" sz="600" b="0" i="0" u="none" strike="noStrike" kern="1200" cap="none" normalizeH="0" baseline="0" dirty="0" smtClean="0">
                          <a:ln>
                            <a:noFill/>
                          </a:ln>
                          <a:solidFill>
                            <a:schemeClr val="tx1"/>
                          </a:solidFill>
                          <a:effectLst/>
                          <a:latin typeface="Arial" pitchFamily="34" charset="0"/>
                          <a:ea typeface="+mn-ea"/>
                          <a:cs typeface="+mn-cs"/>
                        </a:rPr>
                      </a:br>
                      <a:r>
                        <a:rPr kumimoji="0" lang="en-US" sz="600" b="0" i="0" u="none" strike="noStrike" kern="1200" cap="none" normalizeH="0" baseline="0" dirty="0" smtClean="0">
                          <a:ln>
                            <a:noFill/>
                          </a:ln>
                          <a:solidFill>
                            <a:schemeClr val="tx1"/>
                          </a:solidFill>
                          <a:effectLst/>
                          <a:latin typeface="Arial" pitchFamily="34" charset="0"/>
                          <a:ea typeface="+mn-ea"/>
                          <a:cs typeface="+mn-cs"/>
                        </a:rPr>
                        <a:t>john.birmingham@cushwake.com</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bl>
          </a:graphicData>
        </a:graphic>
      </p:graphicFrame>
      <p:graphicFrame>
        <p:nvGraphicFramePr>
          <p:cNvPr id="19" name="Group 619"/>
          <p:cNvGraphicFramePr>
            <a:graphicFrameLocks noGrp="1"/>
          </p:cNvGraphicFramePr>
          <p:nvPr/>
        </p:nvGraphicFramePr>
        <p:xfrm>
          <a:off x="457199" y="751706"/>
          <a:ext cx="6850063" cy="222504"/>
        </p:xfrm>
        <a:graphic>
          <a:graphicData uri="http://schemas.openxmlformats.org/drawingml/2006/table">
            <a:tbl>
              <a:tblPr/>
              <a:tblGrid>
                <a:gridCol w="6850063"/>
              </a:tblGrid>
              <a:tr h="134187">
                <a:tc>
                  <a:txBody>
                    <a:bodyPr/>
                    <a:lstStyle/>
                    <a:p>
                      <a:pPr marL="0" marR="0" lvl="0" indent="0" algn="l" defTabSz="1019175" rtl="0" eaLnBrk="1" fontAlgn="base" latinLnBrk="0" hangingPunct="1">
                        <a:lnSpc>
                          <a:spcPct val="100000"/>
                        </a:lnSpc>
                        <a:spcBef>
                          <a:spcPct val="0"/>
                        </a:spcBef>
                        <a:spcAft>
                          <a:spcPct val="50000"/>
                        </a:spcAft>
                        <a:buClr>
                          <a:srgbClr val="EC1608"/>
                        </a:buClr>
                        <a:buSzTx/>
                        <a:buFont typeface="Arial" pitchFamily="34" charset="0"/>
                        <a:buNone/>
                        <a:tabLst/>
                      </a:pPr>
                      <a:r>
                        <a:rPr kumimoji="0" lang="en-US" sz="1100" b="1" i="0" u="none" strike="noStrike" cap="none" normalizeH="0" baseline="0" dirty="0" smtClean="0">
                          <a:ln>
                            <a:noFill/>
                          </a:ln>
                          <a:solidFill>
                            <a:schemeClr val="bg1"/>
                          </a:solidFill>
                          <a:effectLst/>
                          <a:latin typeface="Franklin Gothic Medium" pitchFamily="34" charset="0"/>
                        </a:rPr>
                        <a:t>THE CWLAND TEAM</a:t>
                      </a:r>
                    </a:p>
                  </a:txBody>
                  <a:tcPr marT="27432" marB="27432"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solidFill>
                  </a:tcPr>
                </a:tc>
              </a:tr>
            </a:tbl>
          </a:graphicData>
        </a:graphic>
      </p:graphicFrame>
      <p:pic>
        <p:nvPicPr>
          <p:cNvPr id="21" name="Picture 3" descr="C&amp;W_logo color"/>
          <p:cNvPicPr>
            <a:picLocks noChangeAspect="1" noChangeArrowheads="1"/>
          </p:cNvPicPr>
          <p:nvPr/>
        </p:nvPicPr>
        <p:blipFill>
          <a:blip r:embed="rId3" cstate="print"/>
          <a:srcRect/>
          <a:stretch>
            <a:fillRect/>
          </a:stretch>
        </p:blipFill>
        <p:spPr bwMode="auto">
          <a:xfrm>
            <a:off x="5707063" y="9115426"/>
            <a:ext cx="1600200" cy="484187"/>
          </a:xfrm>
          <a:prstGeom prst="rect">
            <a:avLst/>
          </a:prstGeom>
          <a:noFill/>
          <a:ln w="9525">
            <a:noFill/>
            <a:miter lim="800000"/>
            <a:headEnd/>
            <a:tailEnd/>
          </a:ln>
        </p:spPr>
      </p:pic>
      <p:sp>
        <p:nvSpPr>
          <p:cNvPr id="22" name="Rectangle 9"/>
          <p:cNvSpPr>
            <a:spLocks noChangeArrowheads="1"/>
          </p:cNvSpPr>
          <p:nvPr/>
        </p:nvSpPr>
        <p:spPr bwMode="auto">
          <a:xfrm>
            <a:off x="5195048" y="7612740"/>
            <a:ext cx="1017494" cy="1407459"/>
          </a:xfrm>
          <a:prstGeom prst="rect">
            <a:avLst/>
          </a:prstGeom>
          <a:noFill/>
          <a:ln w="12700">
            <a:noFill/>
            <a:miter lim="800000"/>
            <a:headEnd/>
            <a:tailEnd/>
          </a:ln>
        </p:spPr>
        <p:txBody>
          <a:bodyPr wrap="square" lIns="126758" tIns="63379" rIns="126758" bIns="63379">
            <a:spAutoFit/>
          </a:bodyPr>
          <a:lstStyle/>
          <a:p>
            <a:pPr defTabSz="1268413" eaLnBrk="0" hangingPunct="0">
              <a:spcAft>
                <a:spcPct val="35000"/>
              </a:spcAft>
              <a:buClr>
                <a:schemeClr val="tx2"/>
              </a:buClr>
            </a:pPr>
            <a:r>
              <a:rPr lang="en-US" sz="1400" i="1" baseline="0" dirty="0">
                <a:solidFill>
                  <a:srgbClr val="FF0000"/>
                </a:solidFill>
                <a:latin typeface="Franklin Gothic Medium" pitchFamily="34" charset="0"/>
              </a:rPr>
              <a:t>Creating solutions for land </a:t>
            </a:r>
            <a:br>
              <a:rPr lang="en-US" sz="1400" i="1" baseline="0" dirty="0">
                <a:solidFill>
                  <a:srgbClr val="FF0000"/>
                </a:solidFill>
                <a:latin typeface="Franklin Gothic Medium" pitchFamily="34" charset="0"/>
              </a:rPr>
            </a:br>
            <a:r>
              <a:rPr lang="en-US" sz="1400" i="1" baseline="0" dirty="0">
                <a:solidFill>
                  <a:srgbClr val="FF0000"/>
                </a:solidFill>
                <a:latin typeface="Franklin Gothic Medium" pitchFamily="34" charset="0"/>
              </a:rPr>
              <a:t>buyers and </a:t>
            </a:r>
            <a:r>
              <a:rPr lang="en-US" sz="1400" i="1" baseline="0" dirty="0" smtClean="0">
                <a:solidFill>
                  <a:srgbClr val="FF0000"/>
                </a:solidFill>
                <a:latin typeface="Franklin Gothic Medium" pitchFamily="34" charset="0"/>
              </a:rPr>
              <a:t>sellers</a:t>
            </a:r>
            <a:endParaRPr lang="en-US" sz="1400" baseline="0" dirty="0">
              <a:solidFill>
                <a:srgbClr val="FF0000"/>
              </a:solidFill>
              <a:latin typeface="Franklin Gothic Book" pitchFamily="34" charset="0"/>
            </a:endParaRPr>
          </a:p>
        </p:txBody>
      </p:sp>
      <p:pic>
        <p:nvPicPr>
          <p:cNvPr id="18" name="Picture 17" descr="USA Map.png"/>
          <p:cNvPicPr>
            <a:picLocks noChangeAspect="1"/>
          </p:cNvPicPr>
          <p:nvPr/>
        </p:nvPicPr>
        <p:blipFill>
          <a:blip r:embed="rId4" cstate="print"/>
          <a:stretch>
            <a:fillRect/>
          </a:stretch>
        </p:blipFill>
        <p:spPr>
          <a:xfrm>
            <a:off x="2868002" y="329421"/>
            <a:ext cx="4268992" cy="264261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urvey Equipment.jpg"/>
          <p:cNvPicPr>
            <a:picLocks noChangeAspect="1"/>
          </p:cNvPicPr>
          <p:nvPr/>
        </p:nvPicPr>
        <p:blipFill>
          <a:blip r:embed="rId2" cstate="print"/>
          <a:stretch>
            <a:fillRect/>
          </a:stretch>
        </p:blipFill>
        <p:spPr>
          <a:xfrm>
            <a:off x="8216900" y="5019145"/>
            <a:ext cx="6870700" cy="4580467"/>
          </a:xfrm>
          <a:prstGeom prst="rect">
            <a:avLst/>
          </a:prstGeom>
        </p:spPr>
      </p:pic>
      <p:graphicFrame>
        <p:nvGraphicFramePr>
          <p:cNvPr id="30" name="Group 622"/>
          <p:cNvGraphicFramePr>
            <a:graphicFrameLocks/>
          </p:cNvGraphicFramePr>
          <p:nvPr/>
        </p:nvGraphicFramePr>
        <p:xfrm>
          <a:off x="2524806" y="805218"/>
          <a:ext cx="4782457" cy="3328416"/>
        </p:xfrm>
        <a:graphic>
          <a:graphicData uri="http://schemas.openxmlformats.org/drawingml/2006/table">
            <a:tbl>
              <a:tblPr/>
              <a:tblGrid>
                <a:gridCol w="4782457"/>
              </a:tblGrid>
              <a:tr h="248330">
                <a:tc>
                  <a:txBody>
                    <a:bodyPr/>
                    <a:lstStyle/>
                    <a:p>
                      <a:pPr marL="3175" marR="0" lvl="0" indent="0" algn="just" defTabSz="1019175" rtl="0" eaLnBrk="1" fontAlgn="base" latinLnBrk="0" hangingPunct="1">
                        <a:lnSpc>
                          <a:spcPct val="110000"/>
                        </a:lnSpc>
                        <a:spcBef>
                          <a:spcPct val="0"/>
                        </a:spcBef>
                        <a:spcAft>
                          <a:spcPct val="50000"/>
                        </a:spcAft>
                        <a:buClr>
                          <a:srgbClr val="EC1608"/>
                        </a:buClr>
                        <a:buSzTx/>
                        <a:buFont typeface="Arial" charset="0"/>
                        <a:buNone/>
                        <a:tabLst/>
                        <a:defRPr/>
                      </a:pPr>
                      <a:r>
                        <a:rPr kumimoji="0" lang="en-US" sz="1200" b="1" i="0" u="none" strike="noStrike" kern="1200" cap="none" normalizeH="0" baseline="0" dirty="0" smtClean="0">
                          <a:ln>
                            <a:noFill/>
                          </a:ln>
                          <a:solidFill>
                            <a:schemeClr val="bg1"/>
                          </a:solidFill>
                          <a:effectLst/>
                          <a:latin typeface="+mj-lt"/>
                          <a:ea typeface="+mn-ea"/>
                          <a:cs typeface="+mn-cs"/>
                        </a:rPr>
                        <a:t>BENEFITS OF THE CWLAND TEAM</a:t>
                      </a:r>
                      <a:endParaRPr kumimoji="0" lang="en-US" sz="1200" b="1" i="0" u="none" strike="noStrike" cap="none" normalizeH="0" baseline="0" dirty="0" smtClean="0">
                        <a:ln>
                          <a:noFill/>
                        </a:ln>
                        <a:solidFill>
                          <a:schemeClr val="tx1"/>
                        </a:solidFill>
                        <a:effectLst/>
                        <a:latin typeface="+mn-lt"/>
                      </a:endParaRPr>
                    </a:p>
                  </a:txBody>
                  <a:tcPr horzOverflow="overflow">
                    <a:lnL cap="flat">
                      <a:noFill/>
                    </a:lnL>
                    <a:lnR cap="flat">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accent2"/>
                    </a:solidFill>
                  </a:tcPr>
                </a:tc>
              </a:tr>
              <a:tr h="1010194">
                <a:tc>
                  <a:txBody>
                    <a:bodyPr/>
                    <a:lstStyle/>
                    <a:p>
                      <a:pPr marL="228600" marR="0" lvl="0" indent="-114300" algn="l" defTabSz="1019175" rtl="0" eaLnBrk="1" fontAlgn="base" latinLnBrk="0" hangingPunct="1">
                        <a:lnSpc>
                          <a:spcPct val="110000"/>
                        </a:lnSpc>
                        <a:spcBef>
                          <a:spcPct val="0"/>
                        </a:spcBef>
                        <a:spcAft>
                          <a:spcPct val="50000"/>
                        </a:spcAft>
                        <a:buClr>
                          <a:schemeClr val="tx2"/>
                        </a:buClr>
                        <a:buSzTx/>
                        <a:buFont typeface="Wingdings" pitchFamily="2" charset="2"/>
                        <a:buChar char="§"/>
                        <a:tabLst/>
                      </a:pPr>
                      <a:r>
                        <a:rPr kumimoji="0" lang="en-US" sz="1050" b="1" i="0" u="none" strike="noStrike" cap="none" normalizeH="0" baseline="0" dirty="0" smtClean="0">
                          <a:ln>
                            <a:noFill/>
                          </a:ln>
                          <a:solidFill>
                            <a:schemeClr val="tx1"/>
                          </a:solidFill>
                          <a:effectLst/>
                          <a:latin typeface="+mn-lt"/>
                        </a:rPr>
                        <a:t>Proven approach </a:t>
                      </a:r>
                      <a:r>
                        <a:rPr kumimoji="0" lang="en-US" sz="1050" b="0" i="0" u="none" strike="noStrike" cap="none" normalizeH="0" baseline="0" dirty="0" smtClean="0">
                          <a:ln>
                            <a:noFill/>
                          </a:ln>
                          <a:solidFill>
                            <a:schemeClr val="tx1"/>
                          </a:solidFill>
                          <a:effectLst/>
                          <a:latin typeface="+mn-lt"/>
                        </a:rPr>
                        <a:t>– Dealing with firm founded in 1917.</a:t>
                      </a:r>
                    </a:p>
                    <a:p>
                      <a:pPr marL="228600" marR="0" lvl="0" indent="-114300" algn="l" defTabSz="1019175" rtl="0" eaLnBrk="1" fontAlgn="base" latinLnBrk="0" hangingPunct="1">
                        <a:lnSpc>
                          <a:spcPct val="110000"/>
                        </a:lnSpc>
                        <a:spcBef>
                          <a:spcPct val="0"/>
                        </a:spcBef>
                        <a:spcAft>
                          <a:spcPct val="50000"/>
                        </a:spcAft>
                        <a:buClr>
                          <a:schemeClr val="tx2"/>
                        </a:buClr>
                        <a:buSzTx/>
                        <a:buFont typeface="Wingdings" pitchFamily="2" charset="2"/>
                        <a:buChar char="§"/>
                        <a:tabLst/>
                      </a:pPr>
                      <a:r>
                        <a:rPr kumimoji="0" lang="en-US" sz="1050" b="1" i="0" u="none" strike="noStrike" cap="none" normalizeH="0" baseline="0" dirty="0" smtClean="0">
                          <a:ln>
                            <a:noFill/>
                          </a:ln>
                          <a:solidFill>
                            <a:schemeClr val="tx1"/>
                          </a:solidFill>
                          <a:effectLst/>
                          <a:latin typeface="+mn-lt"/>
                        </a:rPr>
                        <a:t>Experience</a:t>
                      </a:r>
                      <a:r>
                        <a:rPr kumimoji="0" lang="en-US" sz="1050" b="0" i="0" u="none" strike="noStrike" cap="none" normalizeH="0" baseline="0" dirty="0" smtClean="0">
                          <a:ln>
                            <a:noFill/>
                          </a:ln>
                          <a:solidFill>
                            <a:schemeClr val="tx1"/>
                          </a:solidFill>
                          <a:effectLst/>
                          <a:latin typeface="+mn-lt"/>
                        </a:rPr>
                        <a:t> – Experienced land professionals working as an integrated team, with other C&amp;W disciplines, who have been through prior cycles and have incorporated that knowledge to perfect this multifaceted approach.</a:t>
                      </a:r>
                    </a:p>
                    <a:p>
                      <a:pPr marL="228600" marR="0" lvl="0" indent="-114300" algn="l" defTabSz="1019175" rtl="0" eaLnBrk="1" fontAlgn="base" latinLnBrk="0" hangingPunct="1">
                        <a:lnSpc>
                          <a:spcPct val="110000"/>
                        </a:lnSpc>
                        <a:spcBef>
                          <a:spcPct val="0"/>
                        </a:spcBef>
                        <a:spcAft>
                          <a:spcPct val="50000"/>
                        </a:spcAft>
                        <a:buClr>
                          <a:schemeClr val="tx2"/>
                        </a:buClr>
                        <a:buSzTx/>
                        <a:buFont typeface="Wingdings" pitchFamily="2" charset="2"/>
                        <a:buChar char="§"/>
                        <a:tabLst/>
                      </a:pPr>
                      <a:r>
                        <a:rPr kumimoji="0" lang="en-US" sz="1050" b="1" i="0" u="none" strike="noStrike" cap="none" normalizeH="0" baseline="0" dirty="0" smtClean="0">
                          <a:ln>
                            <a:noFill/>
                          </a:ln>
                          <a:solidFill>
                            <a:schemeClr val="tx1"/>
                          </a:solidFill>
                          <a:effectLst/>
                          <a:latin typeface="+mn-lt"/>
                        </a:rPr>
                        <a:t>Access to real time market data</a:t>
                      </a:r>
                      <a:r>
                        <a:rPr kumimoji="0" lang="en-US" sz="1050" b="0" i="0" u="none" strike="noStrike" cap="none" normalizeH="0" baseline="0" dirty="0" smtClean="0">
                          <a:ln>
                            <a:noFill/>
                          </a:ln>
                          <a:solidFill>
                            <a:schemeClr val="tx1"/>
                          </a:solidFill>
                          <a:effectLst/>
                          <a:latin typeface="+mn-lt"/>
                        </a:rPr>
                        <a:t> – We offer immediate access to proprietary market statistics, leasing, operating and sales data enabling rapid and accurate decisions.</a:t>
                      </a:r>
                    </a:p>
                    <a:p>
                      <a:pPr marL="228600" marR="0" lvl="0" indent="-114300" algn="l" defTabSz="1019175" rtl="0" eaLnBrk="1" fontAlgn="base" latinLnBrk="0" hangingPunct="1">
                        <a:lnSpc>
                          <a:spcPct val="110000"/>
                        </a:lnSpc>
                        <a:spcBef>
                          <a:spcPct val="0"/>
                        </a:spcBef>
                        <a:spcAft>
                          <a:spcPct val="50000"/>
                        </a:spcAft>
                        <a:buClr>
                          <a:schemeClr val="tx2"/>
                        </a:buClr>
                        <a:buSzTx/>
                        <a:buFont typeface="Wingdings" pitchFamily="2" charset="2"/>
                        <a:buChar char="§"/>
                        <a:tabLst/>
                      </a:pPr>
                      <a:r>
                        <a:rPr kumimoji="0" lang="en-US" sz="1050" b="1" i="0" u="none" strike="noStrike" cap="none" normalizeH="0" baseline="0" dirty="0" smtClean="0">
                          <a:ln>
                            <a:noFill/>
                          </a:ln>
                          <a:solidFill>
                            <a:schemeClr val="tx1"/>
                          </a:solidFill>
                          <a:effectLst/>
                          <a:latin typeface="+mn-lt"/>
                        </a:rPr>
                        <a:t>Speed to market </a:t>
                      </a:r>
                      <a:r>
                        <a:rPr kumimoji="0" lang="en-US" sz="1050" b="0" i="0" u="none" strike="noStrike" cap="none" normalizeH="0" baseline="0" dirty="0" smtClean="0">
                          <a:ln>
                            <a:noFill/>
                          </a:ln>
                          <a:solidFill>
                            <a:schemeClr val="tx1"/>
                          </a:solidFill>
                          <a:effectLst/>
                          <a:latin typeface="+mn-lt"/>
                        </a:rPr>
                        <a:t>– CWLAND executes quickly.</a:t>
                      </a:r>
                    </a:p>
                    <a:p>
                      <a:pPr marL="228600" marR="0" lvl="0" indent="-114300" algn="l" defTabSz="1019175" rtl="0" eaLnBrk="1" fontAlgn="base" latinLnBrk="0" hangingPunct="1">
                        <a:lnSpc>
                          <a:spcPct val="110000"/>
                        </a:lnSpc>
                        <a:spcBef>
                          <a:spcPct val="0"/>
                        </a:spcBef>
                        <a:spcAft>
                          <a:spcPct val="50000"/>
                        </a:spcAft>
                        <a:buClr>
                          <a:schemeClr val="tx2"/>
                        </a:buClr>
                        <a:buSzTx/>
                        <a:buFont typeface="Wingdings" pitchFamily="2" charset="2"/>
                        <a:buChar char="§"/>
                        <a:tabLst/>
                      </a:pPr>
                      <a:r>
                        <a:rPr kumimoji="0" lang="en-US" sz="1050" b="1" i="0" u="none" strike="noStrike" cap="none" normalizeH="0" baseline="0" dirty="0" smtClean="0">
                          <a:ln>
                            <a:noFill/>
                          </a:ln>
                          <a:solidFill>
                            <a:schemeClr val="tx1"/>
                          </a:solidFill>
                          <a:effectLst/>
                          <a:latin typeface="+mn-lt"/>
                        </a:rPr>
                        <a:t>International coverage </a:t>
                      </a:r>
                      <a:r>
                        <a:rPr kumimoji="0" lang="en-US" sz="1050" b="0" i="0" u="none" strike="noStrike" cap="none" normalizeH="0" baseline="0" dirty="0" smtClean="0">
                          <a:ln>
                            <a:noFill/>
                          </a:ln>
                          <a:solidFill>
                            <a:schemeClr val="tx1"/>
                          </a:solidFill>
                          <a:effectLst/>
                          <a:latin typeface="+mn-lt"/>
                        </a:rPr>
                        <a:t>– 234 Offices in 61 countries.</a:t>
                      </a:r>
                      <a:endParaRPr kumimoji="0" lang="en-US" sz="1050" b="1" i="0" u="none" strike="noStrike" cap="none" normalizeH="0" baseline="0" dirty="0" smtClean="0">
                        <a:ln>
                          <a:noFill/>
                        </a:ln>
                        <a:solidFill>
                          <a:schemeClr val="tx1"/>
                        </a:solidFill>
                        <a:effectLst/>
                        <a:latin typeface="+mn-lt"/>
                      </a:endParaRPr>
                    </a:p>
                    <a:p>
                      <a:pPr marL="228600" marR="0" lvl="0" indent="-114300" algn="l" defTabSz="1019175" rtl="0" eaLnBrk="1" fontAlgn="base" latinLnBrk="0" hangingPunct="1">
                        <a:lnSpc>
                          <a:spcPct val="110000"/>
                        </a:lnSpc>
                        <a:spcBef>
                          <a:spcPct val="0"/>
                        </a:spcBef>
                        <a:spcAft>
                          <a:spcPct val="50000"/>
                        </a:spcAft>
                        <a:buClr>
                          <a:schemeClr val="tx2"/>
                        </a:buClr>
                        <a:buSzTx/>
                        <a:buFont typeface="Wingdings" pitchFamily="2" charset="2"/>
                        <a:buChar char="§"/>
                        <a:tabLst/>
                      </a:pPr>
                      <a:r>
                        <a:rPr kumimoji="0" lang="en-US" sz="1050" b="1" i="0" u="none" strike="noStrike" cap="none" normalizeH="0" baseline="0" dirty="0" smtClean="0">
                          <a:ln>
                            <a:noFill/>
                          </a:ln>
                          <a:solidFill>
                            <a:schemeClr val="tx1"/>
                          </a:solidFill>
                          <a:effectLst/>
                          <a:latin typeface="+mn-lt"/>
                        </a:rPr>
                        <a:t>Local expertise </a:t>
                      </a:r>
                      <a:r>
                        <a:rPr kumimoji="0" lang="en-US" sz="1050" b="0" i="0" u="none" strike="noStrike" cap="none" normalizeH="0" baseline="0" dirty="0" smtClean="0">
                          <a:ln>
                            <a:noFill/>
                          </a:ln>
                          <a:solidFill>
                            <a:schemeClr val="tx1"/>
                          </a:solidFill>
                          <a:effectLst/>
                          <a:latin typeface="+mn-lt"/>
                        </a:rPr>
                        <a:t>– Skilled professionals implementing strategies locally.</a:t>
                      </a:r>
                    </a:p>
                    <a:p>
                      <a:pPr marL="114300" marR="0" lvl="0" indent="0" algn="l" defTabSz="1019175" rtl="0" eaLnBrk="1" fontAlgn="base" latinLnBrk="0" hangingPunct="1">
                        <a:lnSpc>
                          <a:spcPct val="110000"/>
                        </a:lnSpc>
                        <a:spcBef>
                          <a:spcPct val="0"/>
                        </a:spcBef>
                        <a:spcAft>
                          <a:spcPct val="50000"/>
                        </a:spcAft>
                        <a:buClr>
                          <a:schemeClr val="tx2"/>
                        </a:buClr>
                        <a:buSzTx/>
                        <a:buFont typeface="Wingdings" pitchFamily="2" charset="2"/>
                        <a:buNone/>
                        <a:tabLst/>
                      </a:pPr>
                      <a:r>
                        <a:rPr kumimoji="0" lang="en-US" sz="1050" b="0" i="0" u="none" strike="noStrike" cap="none" normalizeH="0" baseline="0" dirty="0" smtClean="0">
                          <a:ln>
                            <a:noFill/>
                          </a:ln>
                          <a:solidFill>
                            <a:schemeClr val="tx1"/>
                          </a:solidFill>
                          <a:effectLst/>
                          <a:latin typeface="+mn-lt"/>
                        </a:rPr>
                        <a:t>With over 113 locations, C&amp;W blankets the United States.  CWLAND brings each client a fully-integrated team, providing all required services, directed by a senior professional with strong land brokerage experience.</a:t>
                      </a:r>
                    </a:p>
                  </a:txBody>
                  <a:tcPr horzOverflow="overflow">
                    <a:lnL cap="flat">
                      <a:noFill/>
                    </a:lnL>
                    <a:lnR cap="flat">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r>
            </a:tbl>
          </a:graphicData>
        </a:graphic>
      </p:graphicFrame>
      <p:graphicFrame>
        <p:nvGraphicFramePr>
          <p:cNvPr id="17" name="Group 619"/>
          <p:cNvGraphicFramePr>
            <a:graphicFrameLocks noGrp="1"/>
          </p:cNvGraphicFramePr>
          <p:nvPr/>
        </p:nvGraphicFramePr>
        <p:xfrm>
          <a:off x="443189" y="4233472"/>
          <a:ext cx="6864074" cy="5347256"/>
        </p:xfrm>
        <a:graphic>
          <a:graphicData uri="http://schemas.openxmlformats.org/drawingml/2006/table">
            <a:tbl>
              <a:tblPr/>
              <a:tblGrid>
                <a:gridCol w="1351170"/>
                <a:gridCol w="3296256"/>
                <a:gridCol w="2216648"/>
              </a:tblGrid>
              <a:tr h="280988">
                <a:tc gridSpan="2">
                  <a:txBody>
                    <a:bodyPr/>
                    <a:lstStyle/>
                    <a:p>
                      <a:pPr marL="0" marR="0" lvl="0" indent="0" algn="l" defTabSz="1019175" rtl="0" eaLnBrk="1" fontAlgn="base" latinLnBrk="0" hangingPunct="1">
                        <a:lnSpc>
                          <a:spcPct val="100000"/>
                        </a:lnSpc>
                        <a:spcBef>
                          <a:spcPct val="0"/>
                        </a:spcBef>
                        <a:spcAft>
                          <a:spcPct val="50000"/>
                        </a:spcAft>
                        <a:buClr>
                          <a:srgbClr val="EC1608"/>
                        </a:buClr>
                        <a:buSzTx/>
                        <a:buFont typeface="Arial" pitchFamily="34" charset="0"/>
                        <a:buNone/>
                        <a:tabLst/>
                      </a:pPr>
                      <a:r>
                        <a:rPr kumimoji="0" lang="en-US" sz="1200" b="1" i="0" u="none" strike="noStrike" cap="none" normalizeH="0" baseline="0" dirty="0" smtClean="0">
                          <a:ln>
                            <a:noFill/>
                          </a:ln>
                          <a:solidFill>
                            <a:schemeClr val="bg1"/>
                          </a:solidFill>
                          <a:effectLst/>
                          <a:latin typeface="Franklin Gothic Medium" pitchFamily="34" charset="0"/>
                        </a:rPr>
                        <a:t>HISTORIC TRANSACTIONS</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tc>
                  <a:txBody>
                    <a:bodyPr/>
                    <a:lstStyle/>
                    <a:p>
                      <a:pPr marL="0" marR="0" lvl="0" indent="0" algn="l" defTabSz="1019175" rtl="0" eaLnBrk="1" fontAlgn="base" latinLnBrk="0" hangingPunct="1">
                        <a:lnSpc>
                          <a:spcPct val="100000"/>
                        </a:lnSpc>
                        <a:spcBef>
                          <a:spcPct val="0"/>
                        </a:spcBef>
                        <a:spcAft>
                          <a:spcPct val="50000"/>
                        </a:spcAft>
                        <a:buClr>
                          <a:srgbClr val="EC1608"/>
                        </a:buClr>
                        <a:buSzTx/>
                        <a:buFont typeface="Arial" pitchFamily="34" charset="0"/>
                        <a:buNone/>
                        <a:tabLst/>
                      </a:pPr>
                      <a:endParaRPr kumimoji="0" lang="en-US" sz="1200" b="1" i="0" u="none" strike="noStrike" cap="none" normalizeH="0" baseline="0" dirty="0" smtClean="0">
                        <a:ln>
                          <a:noFill/>
                        </a:ln>
                        <a:solidFill>
                          <a:schemeClr val="bg1"/>
                        </a:solidFill>
                        <a:effectLst/>
                        <a:latin typeface="Franklin Gothic Medium" pitchFamily="34" charset="0"/>
                      </a:endParaRP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solidFill>
                  </a:tcPr>
                </a:tc>
              </a:tr>
              <a:tr h="1845397">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endParaRPr kumimoji="0" lang="en-US" sz="9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endParaRPr kumimoji="0" lang="en-US" sz="9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endParaRPr kumimoji="0" lang="en-US" sz="9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chemeClr val="accent2">
                        <a:lumMod val="20000"/>
                        <a:lumOff val="80000"/>
                      </a:schemeClr>
                    </a:solidFill>
                  </a:tcPr>
                </a:tc>
              </a:tr>
              <a:tr h="777922">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1" i="0" u="none" strike="noStrike" kern="1200" cap="none" normalizeH="0" baseline="0" dirty="0" smtClean="0">
                          <a:ln>
                            <a:noFill/>
                          </a:ln>
                          <a:solidFill>
                            <a:schemeClr val="tx2"/>
                          </a:solidFill>
                          <a:effectLst/>
                          <a:latin typeface="Franklin Gothic Medium" pitchFamily="34" charset="0"/>
                          <a:ea typeface="+mn-ea"/>
                          <a:cs typeface="+mn-cs"/>
                        </a:rPr>
                        <a:t>United Nations</a:t>
                      </a:r>
                    </a:p>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0" i="0" u="none" strike="noStrike" cap="none" normalizeH="0" baseline="0" dirty="0" smtClean="0">
                          <a:ln>
                            <a:noFill/>
                          </a:ln>
                          <a:solidFill>
                            <a:schemeClr val="tx1"/>
                          </a:solidFill>
                          <a:effectLst/>
                          <a:latin typeface="Arial" pitchFamily="34" charset="0"/>
                        </a:rPr>
                        <a:t>Land Assemblage</a:t>
                      </a:r>
                    </a:p>
                  </a:txBody>
                  <a:tcPr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1" i="0" u="none" strike="noStrike" cap="none" normalizeH="0" baseline="0" dirty="0" smtClean="0">
                          <a:ln>
                            <a:noFill/>
                          </a:ln>
                          <a:solidFill>
                            <a:schemeClr val="tx2"/>
                          </a:solidFill>
                          <a:effectLst/>
                          <a:latin typeface="Franklin Gothic Medium" pitchFamily="34" charset="0"/>
                        </a:rPr>
                        <a:t>Sea Island Company</a:t>
                      </a:r>
                    </a:p>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0" i="0" u="none" strike="noStrike" cap="none" normalizeH="0" baseline="0" dirty="0" smtClean="0">
                          <a:ln>
                            <a:noFill/>
                          </a:ln>
                          <a:solidFill>
                            <a:schemeClr val="tx1"/>
                          </a:solidFill>
                          <a:effectLst/>
                          <a:latin typeface="Arial" pitchFamily="34" charset="0"/>
                        </a:rPr>
                        <a:t>Represented by C&amp;W in the sale of historic coastal land totaling 19,572 acres along Georgia’s picturesque southeastern coast</a:t>
                      </a:r>
                    </a:p>
                  </a:txBody>
                  <a:tcPr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1" i="0" u="none" strike="noStrike" cap="none" normalizeH="0" baseline="0" dirty="0" smtClean="0">
                          <a:ln>
                            <a:noFill/>
                          </a:ln>
                          <a:solidFill>
                            <a:schemeClr val="tx2"/>
                          </a:solidFill>
                          <a:effectLst/>
                          <a:latin typeface="Franklin Gothic Medium" pitchFamily="34" charset="0"/>
                        </a:rPr>
                        <a:t>China owned China Travel Services, Former Splendid China Theme Park</a:t>
                      </a:r>
                    </a:p>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0" i="0" u="none" strike="noStrike" cap="none" normalizeH="0" baseline="0" dirty="0" smtClean="0">
                          <a:ln>
                            <a:noFill/>
                          </a:ln>
                          <a:solidFill>
                            <a:schemeClr val="tx1"/>
                          </a:solidFill>
                          <a:effectLst/>
                          <a:latin typeface="Arial" pitchFamily="34" charset="0"/>
                        </a:rPr>
                        <a:t>Land disposition</a:t>
                      </a:r>
                      <a:endParaRPr kumimoji="0" lang="en-US" sz="1000" b="1" i="0" u="none" strike="noStrike" cap="none" normalizeH="0" baseline="0" dirty="0" smtClean="0">
                        <a:ln>
                          <a:noFill/>
                        </a:ln>
                        <a:solidFill>
                          <a:srgbClr val="67652F"/>
                        </a:solidFill>
                        <a:effectLst/>
                        <a:latin typeface="Franklin Gothic Medium" pitchFamily="34" charset="0"/>
                      </a:endParaRPr>
                    </a:p>
                  </a:txBody>
                  <a:tcPr horzOverflow="overflow">
                    <a:lnL>
                      <a:noFill/>
                    </a:lnL>
                    <a:lnR>
                      <a:noFill/>
                    </a:lnR>
                    <a:lnT>
                      <a:noFill/>
                    </a:lnT>
                    <a:lnB>
                      <a:noFill/>
                    </a:lnB>
                    <a:lnTlToBr>
                      <a:noFill/>
                    </a:lnTlToBr>
                    <a:lnBlToTr>
                      <a:noFill/>
                    </a:lnBlToTr>
                    <a:solidFill>
                      <a:schemeClr val="accent2">
                        <a:lumMod val="20000"/>
                        <a:lumOff val="80000"/>
                      </a:schemeClr>
                    </a:solidFill>
                  </a:tcPr>
                </a:tc>
              </a:tr>
              <a:tr h="1910687">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endParaRPr kumimoji="0" lang="en-US" sz="9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endParaRPr kumimoji="0" lang="en-US" sz="9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solidFill>
                      <a:schemeClr val="accent2">
                        <a:lumMod val="20000"/>
                        <a:lumOff val="80000"/>
                      </a:schemeClr>
                    </a:solidFill>
                  </a:tcPr>
                </a:tc>
                <a:tc rowSpan="2">
                  <a:txBody>
                    <a:bodyPr/>
                    <a:lstStyle/>
                    <a:p>
                      <a:pPr lvl="0" algn="l" defTabSz="1019175">
                        <a:lnSpc>
                          <a:spcPct val="110000"/>
                        </a:lnSpc>
                        <a:spcAft>
                          <a:spcPct val="50000"/>
                        </a:spcAft>
                        <a:buClr>
                          <a:srgbClr val="EC1608"/>
                        </a:buClr>
                      </a:pPr>
                      <a:r>
                        <a:rPr lang="en-US" sz="900" baseline="0" dirty="0" smtClean="0">
                          <a:solidFill>
                            <a:schemeClr val="tx1"/>
                          </a:solidFill>
                        </a:rPr>
                        <a:t>C&amp;W has a long history of significant land transactions, such as the assemblage for the United Nations and the Sears Tower sites, and the sale of 19,572 acres in southeast Georgia for the Sea Island Company.</a:t>
                      </a:r>
                    </a:p>
                    <a:p>
                      <a:pPr lvl="0" algn="l" defTabSz="1019175">
                        <a:lnSpc>
                          <a:spcPct val="110000"/>
                        </a:lnSpc>
                        <a:spcAft>
                          <a:spcPct val="50000"/>
                        </a:spcAft>
                        <a:buClr>
                          <a:srgbClr val="EC1608"/>
                        </a:buClr>
                      </a:pPr>
                      <a:r>
                        <a:rPr lang="en-US" sz="900" baseline="0" dirty="0" smtClean="0">
                          <a:solidFill>
                            <a:schemeClr val="tx1"/>
                          </a:solidFill>
                        </a:rPr>
                        <a:t>Since 2006, C&amp;W has closed 1,078 land transactions totaling 75,193.64 acres, valued at over $6.7 billion.</a:t>
                      </a:r>
                    </a:p>
                    <a:p>
                      <a:pPr lvl="0" algn="l" defTabSz="1019175">
                        <a:lnSpc>
                          <a:spcPct val="110000"/>
                        </a:lnSpc>
                        <a:spcAft>
                          <a:spcPct val="50000"/>
                        </a:spcAft>
                        <a:buClr>
                          <a:srgbClr val="EC1608"/>
                        </a:buClr>
                      </a:pPr>
                      <a:r>
                        <a:rPr lang="en-US" sz="900" baseline="0" dirty="0" smtClean="0">
                          <a:solidFill>
                            <a:schemeClr val="tx1"/>
                          </a:solidFill>
                        </a:rPr>
                        <a:t>Over the past five years, CWSG has financed over $25 billion of development loans. </a:t>
                      </a:r>
                      <a:endParaRPr lang="en-US" sz="900" dirty="0">
                        <a:solidFill>
                          <a:schemeClr val="tx1"/>
                        </a:solidFill>
                      </a:endParaRPr>
                    </a:p>
                  </a:txBody>
                  <a:tcPr horzOverflow="overflow">
                    <a:lnL>
                      <a:noFill/>
                    </a:lnL>
                    <a:lnR>
                      <a:noFill/>
                    </a:lnR>
                    <a:lnT>
                      <a:noFill/>
                    </a:lnT>
                    <a:lnB>
                      <a:noFill/>
                    </a:lnB>
                    <a:lnTlToBr>
                      <a:noFill/>
                    </a:lnTlToBr>
                    <a:lnBlToTr>
                      <a:noFill/>
                    </a:lnBlToTr>
                    <a:solidFill>
                      <a:schemeClr val="accent2">
                        <a:lumMod val="20000"/>
                        <a:lumOff val="80000"/>
                      </a:schemeClr>
                    </a:solidFill>
                  </a:tcPr>
                </a:tc>
              </a:tr>
              <a:tr h="532262">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1" i="0" u="none" strike="noStrike" kern="1200" cap="none" normalizeH="0" baseline="0" dirty="0" smtClean="0">
                          <a:ln>
                            <a:noFill/>
                          </a:ln>
                          <a:solidFill>
                            <a:schemeClr val="tx2"/>
                          </a:solidFill>
                          <a:effectLst/>
                          <a:latin typeface="Franklin Gothic Medium" pitchFamily="34" charset="0"/>
                          <a:ea typeface="+mn-ea"/>
                          <a:cs typeface="+mn-cs"/>
                        </a:rPr>
                        <a:t>Sears Tower</a:t>
                      </a:r>
                    </a:p>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0" i="0" u="none" strike="noStrike" cap="none" normalizeH="0" baseline="0" dirty="0" smtClean="0">
                          <a:ln>
                            <a:noFill/>
                          </a:ln>
                          <a:solidFill>
                            <a:schemeClr val="tx1"/>
                          </a:solidFill>
                          <a:effectLst/>
                          <a:latin typeface="Arial" pitchFamily="34" charset="0"/>
                        </a:rPr>
                        <a:t>Land Assemblage</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1" i="0" u="none" strike="noStrike" kern="1200" cap="none" normalizeH="0" baseline="0" dirty="0" smtClean="0">
                          <a:ln>
                            <a:noFill/>
                          </a:ln>
                          <a:solidFill>
                            <a:schemeClr val="tx2"/>
                          </a:solidFill>
                          <a:effectLst/>
                          <a:latin typeface="Franklin Gothic Medium" pitchFamily="34" charset="0"/>
                          <a:ea typeface="+mn-ea"/>
                          <a:cs typeface="+mn-cs"/>
                        </a:rPr>
                        <a:t>Former Georgetown Apartment Site, Tampa</a:t>
                      </a:r>
                    </a:p>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000" b="0" i="0" u="none" strike="noStrike" cap="none" normalizeH="0" baseline="0" dirty="0" smtClean="0">
                          <a:ln>
                            <a:noFill/>
                          </a:ln>
                          <a:solidFill>
                            <a:schemeClr val="tx1"/>
                          </a:solidFill>
                          <a:effectLst/>
                          <a:latin typeface="Arial" pitchFamily="34" charset="0"/>
                        </a:rPr>
                        <a:t>Land disposition for Bank of America</a:t>
                      </a:r>
                    </a:p>
                  </a:txBody>
                  <a:tcPr horzOverflow="overflow">
                    <a:lnL>
                      <a:noFill/>
                    </a:lnL>
                    <a:lnR>
                      <a:noFill/>
                    </a:lnR>
                    <a:lnT>
                      <a:noFill/>
                    </a:lnT>
                    <a:lnB cap="flat">
                      <a:noFill/>
                    </a:lnB>
                    <a:lnTlToBr>
                      <a:noFill/>
                    </a:lnTlToBr>
                    <a:lnBlToTr>
                      <a:noFill/>
                    </a:lnBlToTr>
                    <a:solidFill>
                      <a:schemeClr val="accent2">
                        <a:lumMod val="20000"/>
                        <a:lumOff val="80000"/>
                      </a:schemeClr>
                    </a:solidFill>
                  </a:tcPr>
                </a:tc>
                <a:tc vMerge="1">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endParaRPr kumimoji="0" lang="en-US" sz="10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solidFill>
                      <a:schemeClr val="accent2">
                        <a:lumMod val="20000"/>
                        <a:lumOff val="80000"/>
                      </a:schemeClr>
                    </a:solidFill>
                  </a:tcPr>
                </a:tc>
              </a:tr>
            </a:tbl>
          </a:graphicData>
        </a:graphic>
      </p:graphicFrame>
      <p:graphicFrame>
        <p:nvGraphicFramePr>
          <p:cNvPr id="18" name="Group 619"/>
          <p:cNvGraphicFramePr>
            <a:graphicFrameLocks noGrp="1"/>
          </p:cNvGraphicFramePr>
          <p:nvPr/>
        </p:nvGraphicFramePr>
        <p:xfrm>
          <a:off x="10896600" y="2427531"/>
          <a:ext cx="4191000" cy="4553841"/>
        </p:xfrm>
        <a:graphic>
          <a:graphicData uri="http://schemas.openxmlformats.org/drawingml/2006/table">
            <a:tbl>
              <a:tblPr/>
              <a:tblGrid>
                <a:gridCol w="4191000"/>
              </a:tblGrid>
              <a:tr h="280988">
                <a:tc>
                  <a:txBody>
                    <a:bodyPr/>
                    <a:lstStyle/>
                    <a:p>
                      <a:pPr marL="0" marR="0" lvl="0" indent="0" algn="l" defTabSz="1019175" rtl="0" eaLnBrk="1" fontAlgn="base" latinLnBrk="0" hangingPunct="1">
                        <a:lnSpc>
                          <a:spcPct val="100000"/>
                        </a:lnSpc>
                        <a:spcBef>
                          <a:spcPct val="0"/>
                        </a:spcBef>
                        <a:spcAft>
                          <a:spcPct val="50000"/>
                        </a:spcAft>
                        <a:buClr>
                          <a:srgbClr val="EC1608"/>
                        </a:buClr>
                        <a:buSzTx/>
                        <a:buFont typeface="Arial" pitchFamily="34" charset="0"/>
                        <a:buNone/>
                        <a:tabLst/>
                      </a:pPr>
                      <a:r>
                        <a:rPr kumimoji="0" lang="en-US" sz="1200" b="1" i="0" u="none" strike="noStrike" cap="none" normalizeH="0" baseline="0" dirty="0" smtClean="0">
                          <a:ln>
                            <a:noFill/>
                          </a:ln>
                          <a:solidFill>
                            <a:schemeClr val="bg1"/>
                          </a:solidFill>
                          <a:effectLst/>
                          <a:latin typeface="Franklin Gothic Medium" pitchFamily="34" charset="0"/>
                        </a:rPr>
                        <a:t>POSITION SHORT-TERM</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2"/>
                    </a:solidFill>
                  </a:tcPr>
                </a:tc>
              </a:tr>
              <a:tr h="551753">
                <a:tc>
                  <a:txBody>
                    <a:bodyPr/>
                    <a:lstStyle/>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Short-term asset management strategy</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Due diligence</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r>
              <a:tr h="282388">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200" b="1" i="0" u="none" strike="noStrike" cap="none" normalizeH="0" baseline="0" dirty="0" smtClean="0">
                          <a:ln>
                            <a:noFill/>
                          </a:ln>
                          <a:solidFill>
                            <a:schemeClr val="bg1"/>
                          </a:solidFill>
                          <a:effectLst/>
                          <a:latin typeface="+mj-lt"/>
                        </a:rPr>
                        <a:t>ASSET STRATEGY</a:t>
                      </a:r>
                    </a:p>
                  </a:txBody>
                  <a:tcPr horzOverflow="overflow">
                    <a:lnL>
                      <a:noFill/>
                    </a:lnL>
                    <a:lnR>
                      <a:noFill/>
                    </a:lnR>
                    <a:lnT>
                      <a:noFill/>
                    </a:lnT>
                    <a:lnB>
                      <a:noFill/>
                    </a:lnB>
                    <a:lnTlToBr>
                      <a:noFill/>
                    </a:lnTlToBr>
                    <a:lnBlToTr>
                      <a:noFill/>
                    </a:lnBlToTr>
                    <a:solidFill>
                      <a:schemeClr val="accent2"/>
                    </a:solidFill>
                  </a:tcPr>
                </a:tc>
              </a:tr>
              <a:tr h="797112">
                <a:tc>
                  <a:txBody>
                    <a:bodyPr/>
                    <a:lstStyle/>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Valuation</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Hold versus sell analysis and alternatives / recommendations</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Sensitivity analysis</a:t>
                      </a:r>
                    </a:p>
                  </a:txBody>
                  <a:tcPr horzOverflow="overflow">
                    <a:lnL>
                      <a:noFill/>
                    </a:lnL>
                    <a:lnR>
                      <a:noFill/>
                    </a:lnR>
                    <a:lnT>
                      <a:noFill/>
                    </a:lnT>
                    <a:lnB>
                      <a:noFill/>
                    </a:lnB>
                    <a:lnTlToBr>
                      <a:noFill/>
                    </a:lnTlToBr>
                    <a:lnBlToTr>
                      <a:noFill/>
                    </a:lnBlToTr>
                    <a:noFill/>
                  </a:tcPr>
                </a:tc>
              </a:tr>
              <a:tr h="255494">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200" b="1" i="0" u="none" strike="noStrike" cap="none" normalizeH="0" baseline="0" dirty="0" smtClean="0">
                          <a:ln>
                            <a:noFill/>
                          </a:ln>
                          <a:solidFill>
                            <a:schemeClr val="bg1"/>
                          </a:solidFill>
                          <a:effectLst/>
                          <a:latin typeface="Franklin Gothic Medium" pitchFamily="34" charset="0"/>
                        </a:rPr>
                        <a:t>FINANCIAL RESOLUTION</a:t>
                      </a:r>
                      <a:endParaRPr kumimoji="0" lang="en-US" sz="1200" b="0" i="0" u="none" strike="noStrike" cap="none" normalizeH="0" baseline="0" dirty="0" smtClean="0">
                        <a:ln>
                          <a:noFill/>
                        </a:ln>
                        <a:solidFill>
                          <a:schemeClr val="bg1"/>
                        </a:solidFill>
                        <a:effectLst/>
                        <a:latin typeface="Arial" pitchFamily="34" charset="0"/>
                      </a:endParaRPr>
                    </a:p>
                  </a:txBody>
                  <a:tcPr horzOverflow="overflow">
                    <a:lnL>
                      <a:noFill/>
                    </a:lnL>
                    <a:lnR>
                      <a:noFill/>
                    </a:lnR>
                    <a:lnT>
                      <a:noFill/>
                    </a:lnT>
                    <a:lnB cap="flat">
                      <a:noFill/>
                    </a:lnB>
                    <a:lnTlToBr>
                      <a:noFill/>
                    </a:lnTlToBr>
                    <a:lnBlToTr>
                      <a:noFill/>
                    </a:lnBlToTr>
                    <a:solidFill>
                      <a:schemeClr val="accent2"/>
                    </a:solidFill>
                  </a:tcPr>
                </a:tc>
              </a:tr>
              <a:tr h="792480">
                <a:tc>
                  <a:txBody>
                    <a:bodyPr/>
                    <a:lstStyle/>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Sell the asset</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Refinance</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Joint venture</a:t>
                      </a:r>
                    </a:p>
                  </a:txBody>
                  <a:tcPr horzOverflow="overflow">
                    <a:lnL>
                      <a:noFill/>
                    </a:lnL>
                    <a:lnR>
                      <a:noFill/>
                    </a:lnR>
                    <a:lnT>
                      <a:noFill/>
                    </a:lnT>
                    <a:lnB cap="flat">
                      <a:noFill/>
                    </a:lnB>
                    <a:lnTlToBr>
                      <a:noFill/>
                    </a:lnTlToBr>
                    <a:lnBlToTr>
                      <a:noFill/>
                    </a:lnBlToTr>
                    <a:noFill/>
                  </a:tcPr>
                </a:tc>
              </a:tr>
              <a:tr h="187576">
                <a:tc>
                  <a:txBody>
                    <a:bodyPr/>
                    <a:lstStyle/>
                    <a:p>
                      <a:pPr marL="0" marR="0" lvl="0" indent="4763" algn="l" defTabSz="1019175" rtl="0" eaLnBrk="1" fontAlgn="base" latinLnBrk="0" hangingPunct="1">
                        <a:lnSpc>
                          <a:spcPct val="100000"/>
                        </a:lnSpc>
                        <a:spcBef>
                          <a:spcPct val="0"/>
                        </a:spcBef>
                        <a:spcAft>
                          <a:spcPct val="15000"/>
                        </a:spcAft>
                        <a:buClr>
                          <a:srgbClr val="EC1608"/>
                        </a:buClr>
                        <a:buSzTx/>
                        <a:buFont typeface="Arial" pitchFamily="34" charset="0"/>
                        <a:buNone/>
                        <a:tabLst/>
                      </a:pPr>
                      <a:r>
                        <a:rPr kumimoji="0" lang="en-US" sz="1200" b="1" i="0" u="none" strike="noStrike" cap="none" normalizeH="0" baseline="0" dirty="0" smtClean="0">
                          <a:ln>
                            <a:noFill/>
                          </a:ln>
                          <a:solidFill>
                            <a:schemeClr val="bg1"/>
                          </a:solidFill>
                          <a:effectLst/>
                          <a:latin typeface="+mj-lt"/>
                        </a:rPr>
                        <a:t>HOLD LONG-TERM</a:t>
                      </a:r>
                    </a:p>
                  </a:txBody>
                  <a:tcPr horzOverflow="overflow">
                    <a:lnL>
                      <a:noFill/>
                    </a:lnL>
                    <a:lnR>
                      <a:noFill/>
                    </a:lnR>
                    <a:lnT>
                      <a:noFill/>
                    </a:lnT>
                    <a:lnB cap="flat">
                      <a:noFill/>
                    </a:lnB>
                    <a:lnTlToBr>
                      <a:noFill/>
                    </a:lnTlToBr>
                    <a:lnBlToTr>
                      <a:noFill/>
                    </a:lnBlToTr>
                    <a:solidFill>
                      <a:schemeClr val="accent2"/>
                    </a:solidFill>
                  </a:tcPr>
                </a:tc>
              </a:tr>
              <a:tr h="1300480">
                <a:tc>
                  <a:txBody>
                    <a:bodyPr/>
                    <a:lstStyle/>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Perform due diligence</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Create long-term asset management strategy</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Reduce taxes</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Institute property management program</a:t>
                      </a:r>
                    </a:p>
                    <a:p>
                      <a:pPr marL="120650" marR="0" lvl="0" indent="-115888" algn="l" defTabSz="1019175" rtl="0" eaLnBrk="1" fontAlgn="base" latinLnBrk="0" hangingPunct="1">
                        <a:lnSpc>
                          <a:spcPct val="100000"/>
                        </a:lnSpc>
                        <a:spcBef>
                          <a:spcPct val="0"/>
                        </a:spcBef>
                        <a:spcAft>
                          <a:spcPts val="600"/>
                        </a:spcAft>
                        <a:buClr>
                          <a:schemeClr val="tx2"/>
                        </a:buClr>
                        <a:buSzTx/>
                        <a:buFont typeface="Wingdings" pitchFamily="2" charset="2"/>
                        <a:buChar char="§"/>
                        <a:tabLst/>
                      </a:pPr>
                      <a:r>
                        <a:rPr kumimoji="0" lang="en-US" sz="1050" b="0" i="0" u="none" strike="noStrike" cap="none" normalizeH="0" baseline="0" dirty="0" smtClean="0">
                          <a:ln>
                            <a:noFill/>
                          </a:ln>
                          <a:solidFill>
                            <a:schemeClr val="tx1"/>
                          </a:solidFill>
                          <a:effectLst/>
                          <a:latin typeface="Arial" pitchFamily="34" charset="0"/>
                        </a:rPr>
                        <a:t>Determine income potential</a:t>
                      </a:r>
                    </a:p>
                  </a:txBody>
                  <a:tcPr horzOverflow="overflow">
                    <a:lnL>
                      <a:noFill/>
                    </a:lnL>
                    <a:lnR>
                      <a:noFill/>
                    </a:lnR>
                    <a:lnT>
                      <a:noFill/>
                    </a:lnT>
                    <a:lnB cap="flat">
                      <a:noFill/>
                    </a:lnB>
                    <a:lnTlToBr>
                      <a:noFill/>
                    </a:lnTlToBr>
                    <a:lnBlToTr>
                      <a:noFill/>
                    </a:lnBlToTr>
                    <a:noFill/>
                  </a:tcPr>
                </a:tc>
              </a:tr>
            </a:tbl>
          </a:graphicData>
        </a:graphic>
      </p:graphicFrame>
      <p:sp>
        <p:nvSpPr>
          <p:cNvPr id="3079" name="Rectangle 607"/>
          <p:cNvSpPr>
            <a:spLocks noChangeArrowheads="1"/>
          </p:cNvSpPr>
          <p:nvPr/>
        </p:nvSpPr>
        <p:spPr bwMode="auto">
          <a:xfrm>
            <a:off x="457200" y="811183"/>
            <a:ext cx="1909883" cy="3070071"/>
          </a:xfrm>
          <a:prstGeom prst="rect">
            <a:avLst/>
          </a:prstGeom>
          <a:solidFill>
            <a:srgbClr val="B2A97E"/>
          </a:solidFill>
          <a:ln w="9525">
            <a:noFill/>
            <a:miter lim="800000"/>
            <a:headEnd/>
            <a:tailEnd/>
          </a:ln>
        </p:spPr>
        <p:txBody>
          <a:bodyPr wrap="square" lIns="182880" tIns="182880" rIns="182880" bIns="182880">
            <a:spAutoFit/>
          </a:bodyPr>
          <a:lstStyle/>
          <a:p>
            <a:pPr defTabSz="1019175">
              <a:lnSpc>
                <a:spcPct val="150000"/>
              </a:lnSpc>
              <a:spcAft>
                <a:spcPct val="35000"/>
              </a:spcAft>
              <a:buClr>
                <a:srgbClr val="EC1608"/>
              </a:buClr>
              <a:buFont typeface="Arial" charset="0"/>
              <a:buNone/>
            </a:pPr>
            <a:r>
              <a:rPr lang="en-US" sz="1300" baseline="0" dirty="0">
                <a:solidFill>
                  <a:schemeClr val="bg1"/>
                </a:solidFill>
                <a:latin typeface="Franklin Gothic Medium" pitchFamily="34" charset="0"/>
              </a:rPr>
              <a:t>The </a:t>
            </a:r>
            <a:r>
              <a:rPr lang="en-US" sz="1300" baseline="0" dirty="0" smtClean="0">
                <a:solidFill>
                  <a:schemeClr val="bg1"/>
                </a:solidFill>
                <a:latin typeface="Franklin Gothic Medium" pitchFamily="34" charset="0"/>
              </a:rPr>
              <a:t>CWLAND </a:t>
            </a:r>
            <a:r>
              <a:rPr lang="en-US" sz="1300" baseline="0" dirty="0">
                <a:solidFill>
                  <a:schemeClr val="bg1"/>
                </a:solidFill>
                <a:latin typeface="Franklin Gothic Medium" pitchFamily="34" charset="0"/>
              </a:rPr>
              <a:t>team has immediate access to key market data, including sales data critical to determining and executing </a:t>
            </a:r>
            <a:r>
              <a:rPr lang="en-US" sz="1300" baseline="0" dirty="0" smtClean="0">
                <a:solidFill>
                  <a:schemeClr val="bg1"/>
                </a:solidFill>
                <a:latin typeface="Franklin Gothic Medium" pitchFamily="34" charset="0"/>
              </a:rPr>
              <a:t>solutions </a:t>
            </a:r>
            <a:r>
              <a:rPr lang="en-US" sz="1300" baseline="0" dirty="0">
                <a:solidFill>
                  <a:schemeClr val="bg1"/>
                </a:solidFill>
                <a:latin typeface="Franklin Gothic Medium" pitchFamily="34" charset="0"/>
              </a:rPr>
              <a:t>for complex land situations.  </a:t>
            </a:r>
          </a:p>
        </p:txBody>
      </p:sp>
      <p:pic>
        <p:nvPicPr>
          <p:cNvPr id="3088" name="Picture 42" descr="http://t2.gstatic.com/images?q=tbn:ANd9GcTUq5gXsChmAaei4i-7rkYMcz4aFaLZoJomEqtDdhDA8VO9OEko0PxDqUsX">
            <a:hlinkClick r:id="rId3"/>
          </p:cNvPr>
          <p:cNvPicPr>
            <a:picLocks noChangeAspect="1" noChangeArrowheads="1"/>
          </p:cNvPicPr>
          <p:nvPr/>
        </p:nvPicPr>
        <p:blipFill>
          <a:blip r:embed="rId4" cstate="print"/>
          <a:srcRect l="21585" b="4016"/>
          <a:stretch>
            <a:fillRect/>
          </a:stretch>
        </p:blipFill>
        <p:spPr bwMode="auto">
          <a:xfrm>
            <a:off x="532091" y="7224921"/>
            <a:ext cx="1099561" cy="1799584"/>
          </a:xfrm>
          <a:prstGeom prst="rect">
            <a:avLst/>
          </a:prstGeom>
          <a:noFill/>
          <a:ln w="9525">
            <a:noFill/>
            <a:miter lim="800000"/>
            <a:headEnd/>
            <a:tailEnd/>
          </a:ln>
        </p:spPr>
      </p:pic>
      <p:pic>
        <p:nvPicPr>
          <p:cNvPr id="15" name="Picture 14" descr="Georgetown 3-20-09 10_labeled.jpg"/>
          <p:cNvPicPr>
            <a:picLocks noChangeAspect="1"/>
          </p:cNvPicPr>
          <p:nvPr/>
        </p:nvPicPr>
        <p:blipFill>
          <a:blip r:embed="rId5" cstate="print"/>
          <a:srcRect t="7741"/>
          <a:stretch>
            <a:fillRect/>
          </a:stretch>
        </p:blipFill>
        <p:spPr>
          <a:xfrm>
            <a:off x="1862970" y="7173628"/>
            <a:ext cx="3050227" cy="1868661"/>
          </a:xfrm>
          <a:prstGeom prst="rect">
            <a:avLst/>
          </a:prstGeom>
        </p:spPr>
      </p:pic>
      <p:pic>
        <p:nvPicPr>
          <p:cNvPr id="3089" name="Picture 44" descr="http://t2.gstatic.com/images?q=tbn:ANd9GcSxBFCZghYrXHeerRcfhAGlwT-RjCpfBolT1tHpRCME2DVEH_Tjj39iJUB9">
            <a:hlinkClick r:id="rId6"/>
          </p:cNvPr>
          <p:cNvPicPr>
            <a:picLocks noChangeAspect="1" noChangeArrowheads="1"/>
          </p:cNvPicPr>
          <p:nvPr/>
        </p:nvPicPr>
        <p:blipFill>
          <a:blip r:embed="rId7" cstate="print"/>
          <a:srcRect/>
          <a:stretch>
            <a:fillRect/>
          </a:stretch>
        </p:blipFill>
        <p:spPr bwMode="auto">
          <a:xfrm>
            <a:off x="549205" y="4615709"/>
            <a:ext cx="1021969" cy="1702348"/>
          </a:xfrm>
          <a:prstGeom prst="rect">
            <a:avLst/>
          </a:prstGeom>
          <a:noFill/>
          <a:ln w="9525">
            <a:noFill/>
            <a:miter lim="800000"/>
            <a:headEnd/>
            <a:tailEnd/>
          </a:ln>
        </p:spPr>
      </p:pic>
      <p:pic>
        <p:nvPicPr>
          <p:cNvPr id="14" name="Picture 13" descr="Little Pasture 058 labeled.tif"/>
          <p:cNvPicPr>
            <a:picLocks noChangeAspect="1"/>
          </p:cNvPicPr>
          <p:nvPr/>
        </p:nvPicPr>
        <p:blipFill>
          <a:blip r:embed="rId8" cstate="print"/>
          <a:srcRect l="2043" t="10346"/>
          <a:stretch>
            <a:fillRect/>
          </a:stretch>
        </p:blipFill>
        <p:spPr>
          <a:xfrm>
            <a:off x="1886474" y="4588694"/>
            <a:ext cx="2871977" cy="1766504"/>
          </a:xfrm>
          <a:prstGeom prst="rect">
            <a:avLst/>
          </a:prstGeom>
        </p:spPr>
      </p:pic>
      <p:pic>
        <p:nvPicPr>
          <p:cNvPr id="19" name="Picture 18" descr="Aerial (dmeyer).jpg"/>
          <p:cNvPicPr>
            <a:picLocks noChangeAspect="1"/>
          </p:cNvPicPr>
          <p:nvPr/>
        </p:nvPicPr>
        <p:blipFill>
          <a:blip r:embed="rId9" cstate="print"/>
          <a:srcRect l="44016" t="38339" r="5072" b="19367"/>
          <a:stretch>
            <a:fillRect/>
          </a:stretch>
        </p:blipFill>
        <p:spPr>
          <a:xfrm>
            <a:off x="5194720" y="4589146"/>
            <a:ext cx="1642808" cy="1766052"/>
          </a:xfrm>
          <a:prstGeom prst="rect">
            <a:avLst/>
          </a:prstGeom>
        </p:spPr>
      </p:pic>
      <p:sp>
        <p:nvSpPr>
          <p:cNvPr id="21" name="Title 1"/>
          <p:cNvSpPr txBox="1">
            <a:spLocks/>
          </p:cNvSpPr>
          <p:nvPr/>
        </p:nvSpPr>
        <p:spPr bwMode="auto">
          <a:xfrm>
            <a:off x="324518" y="361484"/>
            <a:ext cx="4751388" cy="404812"/>
          </a:xfrm>
          <a:prstGeom prst="rect">
            <a:avLst/>
          </a:prstGeom>
          <a:noFill/>
          <a:ln w="9525">
            <a:noFill/>
            <a:miter lim="800000"/>
            <a:headEnd/>
            <a:tailEnd/>
          </a:ln>
        </p:spPr>
        <p:txBody>
          <a:bodyPr lIns="126747" tIns="63374" rIns="126747" bIns="63374" anchor="ctr">
            <a:spAutoFit/>
          </a:bodyPr>
          <a:lstStyle/>
          <a:p>
            <a:pPr defTabSz="1268413"/>
            <a:r>
              <a:rPr lang="en-US" sz="1800" baseline="0" dirty="0" smtClean="0">
                <a:solidFill>
                  <a:srgbClr val="B2A97E"/>
                </a:solidFill>
                <a:latin typeface="Franklin Gothic Medium" pitchFamily="34" charset="0"/>
              </a:rPr>
              <a:t>THE TEAM</a:t>
            </a:r>
            <a:endParaRPr lang="en-US" sz="1800" baseline="0" dirty="0">
              <a:solidFill>
                <a:srgbClr val="B2A97E"/>
              </a:solidFill>
              <a:latin typeface="Franklin Gothic Medium" pitchFamily="34" charset="0"/>
            </a:endParaRPr>
          </a:p>
        </p:txBody>
      </p:sp>
      <p:sp>
        <p:nvSpPr>
          <p:cNvPr id="25" name="Title 1"/>
          <p:cNvSpPr txBox="1">
            <a:spLocks/>
          </p:cNvSpPr>
          <p:nvPr/>
        </p:nvSpPr>
        <p:spPr bwMode="auto">
          <a:xfrm>
            <a:off x="8071512" y="361484"/>
            <a:ext cx="4751388" cy="404812"/>
          </a:xfrm>
          <a:prstGeom prst="rect">
            <a:avLst/>
          </a:prstGeom>
          <a:noFill/>
          <a:ln w="9525">
            <a:noFill/>
            <a:miter lim="800000"/>
            <a:headEnd/>
            <a:tailEnd/>
          </a:ln>
        </p:spPr>
        <p:txBody>
          <a:bodyPr lIns="126747" tIns="63374" rIns="126747" bIns="63374" anchor="ctr">
            <a:spAutoFit/>
          </a:bodyPr>
          <a:lstStyle/>
          <a:p>
            <a:pPr defTabSz="1268413"/>
            <a:r>
              <a:rPr lang="en-US" sz="1800" baseline="0" dirty="0" smtClean="0">
                <a:solidFill>
                  <a:srgbClr val="B2A97E"/>
                </a:solidFill>
                <a:latin typeface="Franklin Gothic Medium" pitchFamily="34" charset="0"/>
              </a:rPr>
              <a:t>FOR LAND OWNERS, BUYERS &amp; DEVELOPERS</a:t>
            </a:r>
            <a:endParaRPr lang="en-US" sz="1800" baseline="0" dirty="0">
              <a:solidFill>
                <a:srgbClr val="B2A97E"/>
              </a:solidFill>
              <a:latin typeface="Franklin Gothic Medium" pitchFamily="34" charset="0"/>
            </a:endParaRPr>
          </a:p>
        </p:txBody>
      </p:sp>
      <p:graphicFrame>
        <p:nvGraphicFramePr>
          <p:cNvPr id="26" name="Group 622"/>
          <p:cNvGraphicFramePr>
            <a:graphicFrameLocks/>
          </p:cNvGraphicFramePr>
          <p:nvPr/>
        </p:nvGraphicFramePr>
        <p:xfrm>
          <a:off x="8180696" y="805218"/>
          <a:ext cx="6886432" cy="1517920"/>
        </p:xfrm>
        <a:graphic>
          <a:graphicData uri="http://schemas.openxmlformats.org/drawingml/2006/table">
            <a:tbl>
              <a:tblPr/>
              <a:tblGrid>
                <a:gridCol w="6886432"/>
              </a:tblGrid>
              <a:tr h="248330">
                <a:tc>
                  <a:txBody>
                    <a:bodyPr/>
                    <a:lstStyle/>
                    <a:p>
                      <a:pPr marL="3175" marR="0" lvl="0" indent="0" algn="just" defTabSz="1019175" rtl="0" eaLnBrk="1" fontAlgn="base" latinLnBrk="0" hangingPunct="1">
                        <a:lnSpc>
                          <a:spcPct val="110000"/>
                        </a:lnSpc>
                        <a:spcBef>
                          <a:spcPct val="0"/>
                        </a:spcBef>
                        <a:spcAft>
                          <a:spcPct val="50000"/>
                        </a:spcAft>
                        <a:buClr>
                          <a:srgbClr val="EC1608"/>
                        </a:buClr>
                        <a:buSzTx/>
                        <a:buFontTx/>
                        <a:buNone/>
                        <a:tabLst/>
                        <a:defRPr/>
                      </a:pPr>
                      <a:r>
                        <a:rPr kumimoji="0" lang="en-US" sz="1200" b="1" i="0" u="none" strike="noStrike" kern="1200" cap="none" normalizeH="0" baseline="0" dirty="0" smtClean="0">
                          <a:ln>
                            <a:noFill/>
                          </a:ln>
                          <a:solidFill>
                            <a:schemeClr val="bg1"/>
                          </a:solidFill>
                          <a:effectLst/>
                          <a:latin typeface="+mj-lt"/>
                          <a:ea typeface="+mn-ea"/>
                          <a:cs typeface="+mn-cs"/>
                        </a:rPr>
                        <a:t>THE CUSHMAN &amp; WAKEFIELD LAND PRACTICE GROUP (CWLAND)…</a:t>
                      </a:r>
                      <a:endParaRPr kumimoji="0" lang="en-US" sz="1200" b="1" i="0" u="none" strike="noStrike" cap="none" normalizeH="0" baseline="0" dirty="0" smtClean="0">
                        <a:ln>
                          <a:noFill/>
                        </a:ln>
                        <a:solidFill>
                          <a:schemeClr val="bg1"/>
                        </a:solidFill>
                        <a:effectLst/>
                        <a:latin typeface="+mn-lt"/>
                      </a:endParaRPr>
                    </a:p>
                  </a:txBody>
                  <a:tcPr horzOverflow="overflow">
                    <a:lnL cap="flat">
                      <a:noFill/>
                    </a:lnL>
                    <a:lnR cap="flat">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accent2"/>
                    </a:solidFill>
                  </a:tcPr>
                </a:tc>
              </a:tr>
              <a:tr h="1225312">
                <a:tc>
                  <a:txBody>
                    <a:bodyPr/>
                    <a:lstStyle/>
                    <a:p>
                      <a:pPr marL="109538" marR="0" lvl="0" indent="4763" algn="l" defTabSz="1019175" rtl="0" eaLnBrk="1" fontAlgn="base" latinLnBrk="0" hangingPunct="1">
                        <a:lnSpc>
                          <a:spcPct val="110000"/>
                        </a:lnSpc>
                        <a:spcBef>
                          <a:spcPct val="0"/>
                        </a:spcBef>
                        <a:spcAft>
                          <a:spcPct val="50000"/>
                        </a:spcAft>
                        <a:buClr>
                          <a:schemeClr val="tx2"/>
                        </a:buClr>
                        <a:buSzTx/>
                        <a:buFontTx/>
                        <a:buNone/>
                        <a:tabLst/>
                      </a:pPr>
                      <a:r>
                        <a:rPr lang="en-US" sz="1050" baseline="0" dirty="0" smtClean="0">
                          <a:solidFill>
                            <a:schemeClr val="tx1"/>
                          </a:solidFill>
                        </a:rPr>
                        <a:t>…brings together teams of seasoned and knowledgeable professionals who have expertise in all aspects of buying and selling.  These teams use their substantial experience and proprietary real-time local market information to analyze and develop appropriate strategies for individual sites or portfolios.  By capitalizing on various resources within the company, C&amp;W is uniquely qualified to combine local real estate knowledge with experience in international and domestic capital markets through Cushman &amp; Wakefield Sonnenblick Goldman (CWSG). </a:t>
                      </a:r>
                      <a:endParaRPr kumimoji="0" lang="en-US" sz="1050" b="0" i="0" u="none" strike="noStrike" cap="none" normalizeH="0" baseline="0" dirty="0" smtClean="0">
                        <a:ln>
                          <a:noFill/>
                        </a:ln>
                        <a:solidFill>
                          <a:schemeClr val="tx1"/>
                        </a:solidFill>
                        <a:effectLst/>
                        <a:latin typeface="+mn-lt"/>
                      </a:endParaRPr>
                    </a:p>
                  </a:txBody>
                  <a:tcPr horzOverflow="overflow">
                    <a:lnL cap="flat">
                      <a:noFill/>
                    </a:lnL>
                    <a:lnR cap="flat">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graphicFrame>
        <p:nvGraphicFramePr>
          <p:cNvPr id="27" name="Group 622"/>
          <p:cNvGraphicFramePr>
            <a:graphicFrameLocks/>
          </p:cNvGraphicFramePr>
          <p:nvPr/>
        </p:nvGraphicFramePr>
        <p:xfrm>
          <a:off x="8216900" y="2422072"/>
          <a:ext cx="2400300" cy="4163568"/>
        </p:xfrm>
        <a:graphic>
          <a:graphicData uri="http://schemas.openxmlformats.org/drawingml/2006/table">
            <a:tbl>
              <a:tblPr/>
              <a:tblGrid>
                <a:gridCol w="2400300"/>
              </a:tblGrid>
              <a:tr h="248330">
                <a:tc>
                  <a:txBody>
                    <a:bodyPr/>
                    <a:lstStyle/>
                    <a:p>
                      <a:pPr marL="3175" marR="0" lvl="0" indent="0" algn="just" defTabSz="1019175" rtl="0" eaLnBrk="1" fontAlgn="base" latinLnBrk="0" hangingPunct="1">
                        <a:lnSpc>
                          <a:spcPct val="110000"/>
                        </a:lnSpc>
                        <a:spcBef>
                          <a:spcPct val="0"/>
                        </a:spcBef>
                        <a:spcAft>
                          <a:spcPct val="50000"/>
                        </a:spcAft>
                        <a:buClr>
                          <a:srgbClr val="EC1608"/>
                        </a:buClr>
                        <a:buSzTx/>
                        <a:buFontTx/>
                        <a:buNone/>
                        <a:tabLst/>
                        <a:defRPr/>
                      </a:pPr>
                      <a:r>
                        <a:rPr kumimoji="0" lang="en-US" sz="1200" b="1" i="0" u="none" strike="noStrike" kern="1200" cap="none" normalizeH="0" baseline="0" dirty="0" smtClean="0">
                          <a:ln>
                            <a:noFill/>
                          </a:ln>
                          <a:solidFill>
                            <a:schemeClr val="bg1"/>
                          </a:solidFill>
                          <a:effectLst/>
                          <a:latin typeface="+mj-lt"/>
                          <a:ea typeface="+mn-ea"/>
                          <a:cs typeface="+mn-cs"/>
                        </a:rPr>
                        <a:t>SERVICES PROVIDED INCLUDE</a:t>
                      </a:r>
                      <a:endParaRPr kumimoji="0" lang="en-US" sz="1200" b="1" i="0" u="none" strike="noStrike" cap="none" normalizeH="0" baseline="0" dirty="0" smtClean="0">
                        <a:ln>
                          <a:noFill/>
                        </a:ln>
                        <a:solidFill>
                          <a:schemeClr val="bg1"/>
                        </a:solidFill>
                        <a:effectLst/>
                        <a:latin typeface="+mn-lt"/>
                      </a:endParaRPr>
                    </a:p>
                  </a:txBody>
                  <a:tcPr horzOverflow="overflow">
                    <a:lnL cap="flat">
                      <a:noFill/>
                    </a:lnL>
                    <a:lnR cap="flat">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accent2"/>
                    </a:solidFill>
                  </a:tcPr>
                </a:tc>
              </a:tr>
              <a:tr h="1010194">
                <a:tc>
                  <a:txBody>
                    <a:bodyPr/>
                    <a:lstStyle/>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Site Selection / Disposition</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Assemblage</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Auction</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Marketing</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Valuation</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Financial Analysis</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REO / Advisory Services</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Asset Management</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Financing through CWSG</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Port Land Expertise</a:t>
                      </a:r>
                    </a:p>
                    <a:p>
                      <a:pPr marL="342900" marR="0" lvl="0" indent="-222250" algn="l" defTabSz="1019175" rtl="0" eaLnBrk="1" fontAlgn="base" latinLnBrk="0" hangingPunct="1">
                        <a:lnSpc>
                          <a:spcPct val="150000"/>
                        </a:lnSpc>
                        <a:spcBef>
                          <a:spcPct val="0"/>
                        </a:spcBef>
                        <a:spcAft>
                          <a:spcPts val="600"/>
                        </a:spcAft>
                        <a:buClr>
                          <a:schemeClr val="tx2"/>
                        </a:buClr>
                        <a:buSzTx/>
                        <a:buFont typeface="Wingdings" pitchFamily="2" charset="2"/>
                        <a:buChar char="§"/>
                        <a:tabLst/>
                        <a:defRPr/>
                      </a:pPr>
                      <a:r>
                        <a:rPr kumimoji="0" lang="en-US" sz="1200" b="0" i="0" u="none" strike="noStrike" cap="none" normalizeH="0" baseline="0" dirty="0" smtClean="0">
                          <a:ln>
                            <a:noFill/>
                          </a:ln>
                          <a:solidFill>
                            <a:schemeClr val="tx1"/>
                          </a:solidFill>
                          <a:effectLst/>
                          <a:latin typeface="+mn-lt"/>
                        </a:rPr>
                        <a:t>CBD to Agricultural Land</a:t>
                      </a:r>
                    </a:p>
                  </a:txBody>
                  <a:tcPr horzOverflow="overflow">
                    <a:lnL cap="flat">
                      <a:noFill/>
                    </a:lnL>
                    <a:lnR cap="flat">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CW_Presentation_Tabloid_Landscape_June10">
  <a:themeElements>
    <a:clrScheme name="_cwPresentationTemplate 2">
      <a:dk1>
        <a:srgbClr val="000000"/>
      </a:dk1>
      <a:lt1>
        <a:srgbClr val="FFFFFF"/>
      </a:lt1>
      <a:dk2>
        <a:srgbClr val="EC1608"/>
      </a:dk2>
      <a:lt2>
        <a:srgbClr val="003768"/>
      </a:lt2>
      <a:accent1>
        <a:srgbClr val="93A445"/>
      </a:accent1>
      <a:accent2>
        <a:srgbClr val="4E8ABE"/>
      </a:accent2>
      <a:accent3>
        <a:srgbClr val="FFFFFF"/>
      </a:accent3>
      <a:accent4>
        <a:srgbClr val="000000"/>
      </a:accent4>
      <a:accent5>
        <a:srgbClr val="C8CFB0"/>
      </a:accent5>
      <a:accent6>
        <a:srgbClr val="467DAC"/>
      </a:accent6>
      <a:hlink>
        <a:srgbClr val="E58E1A"/>
      </a:hlink>
      <a:folHlink>
        <a:srgbClr val="B2AA7E"/>
      </a:folHlink>
    </a:clrScheme>
    <a:fontScheme name="_cwPresentationTemplate">
      <a:majorFont>
        <a:latin typeface="Franklin Gothic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_cwPresentationTemplate 1">
        <a:dk1>
          <a:srgbClr val="000000"/>
        </a:dk1>
        <a:lt1>
          <a:srgbClr val="FFFFFF"/>
        </a:lt1>
        <a:dk2>
          <a:srgbClr val="EC1608"/>
        </a:dk2>
        <a:lt2>
          <a:srgbClr val="808080"/>
        </a:lt2>
        <a:accent1>
          <a:srgbClr val="FFFFFF"/>
        </a:accent1>
        <a:accent2>
          <a:srgbClr val="EC1608"/>
        </a:accent2>
        <a:accent3>
          <a:srgbClr val="FFFFFF"/>
        </a:accent3>
        <a:accent4>
          <a:srgbClr val="000000"/>
        </a:accent4>
        <a:accent5>
          <a:srgbClr val="FFFFFF"/>
        </a:accent5>
        <a:accent6>
          <a:srgbClr val="D61306"/>
        </a:accent6>
        <a:hlink>
          <a:srgbClr val="B2B2B2"/>
        </a:hlink>
        <a:folHlink>
          <a:srgbClr val="808080"/>
        </a:folHlink>
      </a:clrScheme>
      <a:clrMap bg1="lt1" tx1="dk1" bg2="lt2" tx2="dk2" accent1="accent1" accent2="accent2" accent3="accent3" accent4="accent4" accent5="accent5" accent6="accent6" hlink="hlink" folHlink="folHlink"/>
    </a:extraClrScheme>
    <a:extraClrScheme>
      <a:clrScheme name="_cwPresentationTemplate 2">
        <a:dk1>
          <a:srgbClr val="000000"/>
        </a:dk1>
        <a:lt1>
          <a:srgbClr val="FFFFFF"/>
        </a:lt1>
        <a:dk2>
          <a:srgbClr val="EC1608"/>
        </a:dk2>
        <a:lt2>
          <a:srgbClr val="003768"/>
        </a:lt2>
        <a:accent1>
          <a:srgbClr val="93A445"/>
        </a:accent1>
        <a:accent2>
          <a:srgbClr val="4E8ABE"/>
        </a:accent2>
        <a:accent3>
          <a:srgbClr val="FFFFFF"/>
        </a:accent3>
        <a:accent4>
          <a:srgbClr val="000000"/>
        </a:accent4>
        <a:accent5>
          <a:srgbClr val="C8CFB0"/>
        </a:accent5>
        <a:accent6>
          <a:srgbClr val="467DAC"/>
        </a:accent6>
        <a:hlink>
          <a:srgbClr val="E58E1A"/>
        </a:hlink>
        <a:folHlink>
          <a:srgbClr val="B2AA7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CW_Presentation_Tabloid_Landscape_June10</Template>
  <TotalTime>3482</TotalTime>
  <Words>746</Words>
  <Application>Microsoft Office PowerPoint</Application>
  <PresentationFormat>Custom</PresentationFormat>
  <Paragraphs>156</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CW_Presentation_Tabloid_Landscape_June10</vt:lpstr>
      <vt:lpstr>The Cushman &amp; Wakefield LAND PRACTICE GROUP</vt:lpstr>
      <vt:lpstr>Slide 1</vt:lpstr>
    </vt:vector>
  </TitlesOfParts>
  <Company>Cushman and Wakefield,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mhubbard</dc:creator>
  <cp:lastModifiedBy>snoblin</cp:lastModifiedBy>
  <cp:revision>314</cp:revision>
  <dcterms:created xsi:type="dcterms:W3CDTF">2010-07-28T18:11:45Z</dcterms:created>
  <dcterms:modified xsi:type="dcterms:W3CDTF">2011-09-29T19:51:26Z</dcterms:modified>
</cp:coreProperties>
</file>